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18"/>
  </p:notesMasterIdLst>
  <p:handoutMasterIdLst>
    <p:handoutMasterId r:id="rId19"/>
  </p:handoutMasterIdLst>
  <p:sldIdLst>
    <p:sldId id="315" r:id="rId4"/>
    <p:sldId id="335" r:id="rId5"/>
    <p:sldId id="337" r:id="rId6"/>
    <p:sldId id="344" r:id="rId7"/>
    <p:sldId id="338" r:id="rId8"/>
    <p:sldId id="347" r:id="rId9"/>
    <p:sldId id="339" r:id="rId10"/>
    <p:sldId id="340" r:id="rId11"/>
    <p:sldId id="341" r:id="rId12"/>
    <p:sldId id="342" r:id="rId13"/>
    <p:sldId id="346" r:id="rId14"/>
    <p:sldId id="343" r:id="rId15"/>
    <p:sldId id="345" r:id="rId16"/>
    <p:sldId id="348" r:id="rId17"/>
  </p:sldIdLst>
  <p:sldSz cx="9144000" cy="5143500" type="screen16x9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79">
          <p15:clr>
            <a:srgbClr val="A4A3A4"/>
          </p15:clr>
        </p15:guide>
        <p15:guide id="2" pos="28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DF"/>
    <a:srgbClr val="003E81"/>
    <a:srgbClr val="F26F21"/>
    <a:srgbClr val="00B09B"/>
    <a:srgbClr val="01BFF1"/>
    <a:srgbClr val="00A1DD"/>
    <a:srgbClr val="00C1F4"/>
    <a:srgbClr val="FCAE17"/>
    <a:srgbClr val="0073F2"/>
    <a:srgbClr val="2846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17" autoAdjust="0"/>
    <p:restoredTop sz="96395" autoAdjust="0"/>
  </p:normalViewPr>
  <p:slideViewPr>
    <p:cSldViewPr showGuides="1">
      <p:cViewPr varScale="1">
        <p:scale>
          <a:sx n="109" d="100"/>
          <a:sy n="109" d="100"/>
        </p:scale>
        <p:origin x="950" y="86"/>
      </p:cViewPr>
      <p:guideLst>
        <p:guide orient="horz" pos="1779"/>
        <p:guide pos="2857"/>
      </p:guideLst>
    </p:cSldViewPr>
  </p:slid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53" d="100"/>
          <a:sy n="53" d="100"/>
        </p:scale>
        <p:origin x="-2574" y="-84"/>
      </p:cViewPr>
      <p:guideLst>
        <p:guide orient="horz" pos="3110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DC348-601C-454D-AB3E-910BAD28013B}" type="datetimeFigureOut">
              <a:rPr lang="ru-RU" smtClean="0"/>
              <a:pPr/>
              <a:t>23.03.2022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951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951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6A673-6244-413F-8CDA-B4E2567210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871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0A9B3-28E9-401B-9D00-F78008353508}" type="datetimeFigureOut">
              <a:rPr lang="ru-RU" smtClean="0"/>
              <a:pPr/>
              <a:t>23.03.2022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02394-0B0A-4EDE-B9F5-8E02A1CBA1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19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customXml" Target="../../customXml/item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customXml" Target="../../customXml/item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ложк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E31CA50-4D02-42EE-B4EA-4F88587961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723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91680" y="3435846"/>
            <a:ext cx="3513857" cy="1296144"/>
          </a:xfrm>
        </p:spPr>
        <p:txBody>
          <a:bodyPr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0C49-EE9D-46BF-B6A2-B049B687DA5D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691680" y="1275606"/>
            <a:ext cx="3513857" cy="2088231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5310705" y="3435846"/>
            <a:ext cx="3513857" cy="1296144"/>
          </a:xfrm>
        </p:spPr>
        <p:txBody>
          <a:bodyPr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Рисунок 2"/>
          <p:cNvSpPr>
            <a:spLocks noGrp="1"/>
          </p:cNvSpPr>
          <p:nvPr>
            <p:ph type="pic" idx="16"/>
          </p:nvPr>
        </p:nvSpPr>
        <p:spPr>
          <a:xfrm>
            <a:off x="5310705" y="1275606"/>
            <a:ext cx="3513857" cy="2088231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782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E305E-DE6A-4729-BCFA-EDC1CB7A887A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691680" y="1275606"/>
            <a:ext cx="3513857" cy="3456384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5310705" y="3435846"/>
            <a:ext cx="3513857" cy="1296144"/>
          </a:xfrm>
        </p:spPr>
        <p:txBody>
          <a:bodyPr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Рисунок 2"/>
          <p:cNvSpPr>
            <a:spLocks noGrp="1"/>
          </p:cNvSpPr>
          <p:nvPr>
            <p:ph type="pic" idx="16"/>
          </p:nvPr>
        </p:nvSpPr>
        <p:spPr>
          <a:xfrm>
            <a:off x="5310705" y="1275606"/>
            <a:ext cx="3513857" cy="2088231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439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447E8-08E5-4BBA-B2B9-9568E2697E8E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691680" y="1275606"/>
            <a:ext cx="3513857" cy="3456384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5310705" y="1275606"/>
            <a:ext cx="3513857" cy="3456384"/>
          </a:xfrm>
        </p:spPr>
        <p:txBody>
          <a:bodyPr anchor="ctr"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553057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03498"/>
            <a:ext cx="3888431" cy="82809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40982-2764-40A5-A15C-3F4B86BA9319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4932040" y="1131590"/>
            <a:ext cx="388843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367644" y="0"/>
            <a:ext cx="3220419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4932041" y="1275606"/>
            <a:ext cx="3892522" cy="3456384"/>
          </a:xfrm>
        </p:spPr>
        <p:txBody>
          <a:bodyPr anchor="t"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129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 userDrawn="1"/>
        </p:nvSpPr>
        <p:spPr>
          <a:xfrm rot="18900000">
            <a:off x="2171244" y="3657969"/>
            <a:ext cx="4298221" cy="462694"/>
          </a:xfrm>
          <a:prstGeom prst="rect">
            <a:avLst/>
          </a:prstGeom>
          <a:solidFill>
            <a:srgbClr val="00B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 rot="18900000">
            <a:off x="5789896" y="3740667"/>
            <a:ext cx="1439398" cy="1439398"/>
          </a:xfrm>
          <a:prstGeom prst="rect">
            <a:avLst/>
          </a:prstGeom>
          <a:solidFill>
            <a:srgbClr val="00C1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 userDrawn="1"/>
        </p:nvSpPr>
        <p:spPr>
          <a:xfrm rot="18900000">
            <a:off x="6922337" y="61547"/>
            <a:ext cx="1439398" cy="1439398"/>
          </a:xfrm>
          <a:prstGeom prst="rect">
            <a:avLst/>
          </a:prstGeom>
          <a:solidFill>
            <a:srgbClr val="F26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303498"/>
            <a:ext cx="3888431" cy="82809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DA06B-CFDB-4B86-A38B-2382B61397EA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5148064" y="726825"/>
            <a:ext cx="3780420" cy="378227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  <p:custDataLst>
              <p:custData r:id="rId1"/>
            </p:custDataLst>
          </p:nvPr>
        </p:nvSpPr>
        <p:spPr>
          <a:xfrm>
            <a:off x="1691681" y="1275606"/>
            <a:ext cx="2169524" cy="2304256"/>
          </a:xfrm>
          <a:prstGeom prst="rect">
            <a:avLst/>
          </a:prstGeom>
          <a:solidFill>
            <a:schemeClr val="bg1"/>
          </a:solidFill>
        </p:spPr>
        <p:txBody>
          <a:bodyPr anchor="t"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Рисунок 2"/>
          <p:cNvSpPr>
            <a:spLocks noGrp="1"/>
          </p:cNvSpPr>
          <p:nvPr>
            <p:ph type="pic" idx="17"/>
          </p:nvPr>
        </p:nvSpPr>
        <p:spPr>
          <a:xfrm>
            <a:off x="7081842" y="-1200317"/>
            <a:ext cx="3780420" cy="378227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4" name="Рисунок 2"/>
          <p:cNvSpPr>
            <a:spLocks noGrp="1"/>
          </p:cNvSpPr>
          <p:nvPr>
            <p:ph type="pic" idx="18"/>
          </p:nvPr>
        </p:nvSpPr>
        <p:spPr>
          <a:xfrm>
            <a:off x="7069596" y="2653967"/>
            <a:ext cx="3780420" cy="378227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5" name="Рисунок 2"/>
          <p:cNvSpPr>
            <a:spLocks noGrp="1"/>
          </p:cNvSpPr>
          <p:nvPr>
            <p:ph type="pic" idx="19"/>
          </p:nvPr>
        </p:nvSpPr>
        <p:spPr>
          <a:xfrm>
            <a:off x="3226532" y="2653967"/>
            <a:ext cx="3780420" cy="3782276"/>
          </a:xfrm>
          <a:prstGeom prst="diamond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8900000">
            <a:off x="6476580" y="481077"/>
            <a:ext cx="673246" cy="45719"/>
          </a:xfrm>
          <a:prstGeom prst="rect">
            <a:avLst/>
          </a:prstGeom>
          <a:solidFill>
            <a:srgbClr val="00B0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76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Два объек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1" y="1544381"/>
            <a:ext cx="2772308" cy="1014103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C0A6-26FC-4C6C-BC8C-69760912FB24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4588063" y="0"/>
            <a:ext cx="2252189" cy="2571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  <p:custDataLst>
              <p:custData r:id="rId1"/>
            </p:custDataLst>
          </p:nvPr>
        </p:nvSpPr>
        <p:spPr>
          <a:xfrm>
            <a:off x="1691680" y="2666497"/>
            <a:ext cx="2700299" cy="920638"/>
          </a:xfrm>
          <a:prstGeom prst="rect">
            <a:avLst/>
          </a:prstGeom>
          <a:solidFill>
            <a:schemeClr val="bg1"/>
          </a:solidFill>
        </p:spPr>
        <p:txBody>
          <a:bodyPr anchor="t">
            <a:normAutofit/>
          </a:bodyPr>
          <a:lstStyle>
            <a:lvl1pPr>
              <a:defRPr sz="1200"/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9" name="Рисунок 2"/>
          <p:cNvSpPr>
            <a:spLocks noGrp="1"/>
          </p:cNvSpPr>
          <p:nvPr>
            <p:ph type="pic" idx="16"/>
          </p:nvPr>
        </p:nvSpPr>
        <p:spPr>
          <a:xfrm>
            <a:off x="4588063" y="2643758"/>
            <a:ext cx="4555937" cy="249974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20" name="Рисунок 2"/>
          <p:cNvSpPr>
            <a:spLocks noGrp="1"/>
          </p:cNvSpPr>
          <p:nvPr>
            <p:ph type="pic" idx="17"/>
          </p:nvPr>
        </p:nvSpPr>
        <p:spPr>
          <a:xfrm>
            <a:off x="6912768" y="0"/>
            <a:ext cx="2231232" cy="2571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4378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C57F-92A9-472B-88B9-AEB59DD80E27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6" name="Прямая соединительная линия 5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886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3B26-30B4-4EE7-B25A-597A156C8368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50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2463" y="303498"/>
            <a:ext cx="2627509" cy="154817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92463" y="1923678"/>
            <a:ext cx="2627509" cy="26709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4CC1-A8EA-4A67-8857-B875F9F15488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2"/>
          <p:cNvSpPr>
            <a:spLocks noGrp="1"/>
          </p:cNvSpPr>
          <p:nvPr>
            <p:ph sz="half" idx="13"/>
          </p:nvPr>
        </p:nvSpPr>
        <p:spPr>
          <a:xfrm>
            <a:off x="4588063" y="303497"/>
            <a:ext cx="4232409" cy="4298511"/>
          </a:xfrm>
        </p:spPr>
        <p:txBody>
          <a:bodyPr>
            <a:normAutofit/>
          </a:bodyPr>
          <a:lstStyle>
            <a:lvl1pPr>
              <a:defRPr sz="1600"/>
            </a:lvl1pPr>
            <a:lvl2pPr marL="179388" indent="-179388">
              <a:tabLst>
                <a:tab pos="179388" algn="l"/>
              </a:tabLst>
              <a:defRPr sz="1400"/>
            </a:lvl2pPr>
            <a:lvl3pPr marL="357188" indent="-177800">
              <a:tabLst>
                <a:tab pos="357188" algn="l"/>
              </a:tabLst>
              <a:defRPr sz="1200"/>
            </a:lvl3pPr>
            <a:lvl4pPr marL="536575" indent="-179388"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1432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2463" y="3478843"/>
            <a:ext cx="5486400" cy="425054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39652" y="87474"/>
            <a:ext cx="7596844" cy="3276363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92463" y="3975906"/>
            <a:ext cx="5486400" cy="603647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E85FE-7502-42DD-9C99-22230E224817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49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Два объекта">
    <p:bg>
      <p:bgPr>
        <a:gradFill>
          <a:gsLst>
            <a:gs pos="0">
              <a:srgbClr val="0072DF"/>
            </a:gs>
            <a:gs pos="100000">
              <a:srgbClr val="003E8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FD93D-F9B5-4A7A-8567-1C61FE40F3F3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Рисунок 2"/>
          <p:cNvSpPr>
            <a:spLocks noGrp="1"/>
          </p:cNvSpPr>
          <p:nvPr>
            <p:ph type="pic" idx="14"/>
          </p:nvPr>
        </p:nvSpPr>
        <p:spPr>
          <a:xfrm>
            <a:off x="1352740" y="0"/>
            <a:ext cx="3219260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4" name="Объект 2"/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 anchor="t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4416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Два объекта">
    <p:bg>
      <p:bgPr>
        <a:solidFill>
          <a:srgbClr val="00B09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34CB-239E-4355-B891-05A612BCD219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352740" y="0"/>
            <a:ext cx="3219260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 anchor="t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7330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Два объекта">
    <p:bg>
      <p:bgPr>
        <a:solidFill>
          <a:srgbClr val="F26F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58B5-A929-41AC-A76E-99C5FDB10AF3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352740" y="0"/>
            <a:ext cx="3219260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 anchor="t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34061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Два объекта">
    <p:bg>
      <p:bgPr>
        <a:solidFill>
          <a:srgbClr val="00C1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339501"/>
            <a:ext cx="3888431" cy="2124237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04E2A-D822-4A4F-B6DA-5E97CDAA9F2A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4"/>
          </p:nvPr>
        </p:nvSpPr>
        <p:spPr>
          <a:xfrm>
            <a:off x="1352740" y="0"/>
            <a:ext cx="3219260" cy="5143500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1" name="Объект 2"/>
          <p:cNvSpPr>
            <a:spLocks noGrp="1"/>
          </p:cNvSpPr>
          <p:nvPr>
            <p:ph sz="half" idx="15"/>
          </p:nvPr>
        </p:nvSpPr>
        <p:spPr>
          <a:xfrm>
            <a:off x="4932041" y="2679762"/>
            <a:ext cx="3892522" cy="2016223"/>
          </a:xfrm>
        </p:spPr>
        <p:txBody>
          <a:bodyPr anchor="t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  <a:lvl2pPr marL="179388" indent="-179388">
              <a:tabLst>
                <a:tab pos="179388" algn="l"/>
              </a:tabLst>
              <a:defRPr sz="1100"/>
            </a:lvl2pPr>
            <a:lvl3pPr marL="357188" indent="-177800">
              <a:tabLst>
                <a:tab pos="357188" algn="l"/>
              </a:tabLst>
              <a:defRPr sz="1050"/>
            </a:lvl3pPr>
            <a:lvl4pPr marL="536575" indent="-179388">
              <a:defRPr sz="10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12330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2463" y="303497"/>
            <a:ext cx="7110566" cy="82809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2463" y="1311610"/>
            <a:ext cx="7110566" cy="3312368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22ABC-F446-4C32-B396-3B4504EBC8E6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38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3098A-50EF-40CD-BDCD-3791B8F42B0D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51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2463" y="2031690"/>
            <a:ext cx="7110566" cy="25202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92463" y="402492"/>
            <a:ext cx="7110566" cy="137717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B75B-3AFA-49E9-B7A9-2DE2C139D566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691680" y="1923678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87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91680" y="1347613"/>
            <a:ext cx="3513857" cy="3247009"/>
          </a:xfrm>
        </p:spPr>
        <p:txBody>
          <a:bodyPr>
            <a:normAutofit/>
          </a:bodyPr>
          <a:lstStyle>
            <a:lvl1pPr>
              <a:defRPr sz="1600"/>
            </a:lvl1pPr>
            <a:lvl2pPr marL="179388" indent="-179388">
              <a:tabLst>
                <a:tab pos="179388" algn="l"/>
              </a:tabLst>
              <a:defRPr sz="1400"/>
            </a:lvl2pPr>
            <a:lvl3pPr marL="357188" indent="-177800">
              <a:tabLst>
                <a:tab pos="357188" algn="l"/>
              </a:tabLst>
              <a:defRPr sz="1200"/>
            </a:lvl3pPr>
            <a:lvl4pPr marL="536575" indent="-179388"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4501-F38F-4042-9EA1-D7379B80EFB2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1691680" y="1131590"/>
            <a:ext cx="712879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бъект 2"/>
          <p:cNvSpPr>
            <a:spLocks noGrp="1"/>
          </p:cNvSpPr>
          <p:nvPr>
            <p:ph sz="half" idx="13"/>
          </p:nvPr>
        </p:nvSpPr>
        <p:spPr>
          <a:xfrm>
            <a:off x="5306615" y="1354999"/>
            <a:ext cx="3513857" cy="3247009"/>
          </a:xfrm>
        </p:spPr>
        <p:txBody>
          <a:bodyPr>
            <a:normAutofit/>
          </a:bodyPr>
          <a:lstStyle>
            <a:lvl1pPr>
              <a:defRPr sz="1600"/>
            </a:lvl1pPr>
            <a:lvl2pPr marL="179388" indent="-179388">
              <a:tabLst>
                <a:tab pos="179388" algn="l"/>
              </a:tabLst>
              <a:defRPr sz="1400"/>
            </a:lvl2pPr>
            <a:lvl3pPr marL="357188" indent="-177800">
              <a:tabLst>
                <a:tab pos="357188" algn="l"/>
              </a:tabLst>
              <a:defRPr sz="1200"/>
            </a:lvl3pPr>
            <a:lvl4pPr marL="536575" indent="-179388"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803549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303498"/>
            <a:ext cx="7128792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91680" y="1311610"/>
            <a:ext cx="7128792" cy="3312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174737" y="4803998"/>
            <a:ext cx="213360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DCA5BB6B-C98F-474E-9E24-4E0F1BBFF726}" type="datetime1">
              <a:rPr lang="ru-RU" smtClean="0"/>
              <a:pPr/>
              <a:t>23.03.2022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692463" y="4803998"/>
            <a:ext cx="289560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70981" y="4803998"/>
            <a:ext cx="432048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0601B83-8D4A-48A8-8415-B92BF05CF72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31AC4C0-C0A6-4B97-BFEC-E7A1BCAE85B9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rcRect/>
          <a:stretch/>
        </p:blipFill>
        <p:spPr>
          <a:xfrm>
            <a:off x="0" y="19651"/>
            <a:ext cx="1352549" cy="5123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41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5" r:id="rId2"/>
    <p:sldLayoutId id="2147483666" r:id="rId3"/>
    <p:sldLayoutId id="2147483667" r:id="rId4"/>
    <p:sldLayoutId id="2147483668" r:id="rId5"/>
    <p:sldLayoutId id="2147483649" r:id="rId6"/>
    <p:sldLayoutId id="2147483650" r:id="rId7"/>
    <p:sldLayoutId id="2147483651" r:id="rId8"/>
    <p:sldLayoutId id="2147483652" r:id="rId9"/>
    <p:sldLayoutId id="2147483661" r:id="rId10"/>
    <p:sldLayoutId id="2147483662" r:id="rId11"/>
    <p:sldLayoutId id="2147483663" r:id="rId12"/>
    <p:sldLayoutId id="2147483664" r:id="rId13"/>
    <p:sldLayoutId id="2147483669" r:id="rId14"/>
    <p:sldLayoutId id="2147483670" r:id="rId15"/>
    <p:sldLayoutId id="2147483654" r:id="rId16"/>
    <p:sldLayoutId id="2147483655" r:id="rId17"/>
    <p:sldLayoutId id="2147483656" r:id="rId18"/>
    <p:sldLayoutId id="2147483657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>
          <a:solidFill>
            <a:srgbClr val="003E8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600"/>
        </a:spcBef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2463" y="375437"/>
            <a:ext cx="7110566" cy="864097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Практическая конференция</a:t>
            </a:r>
            <a:br>
              <a:rPr lang="ru-RU" sz="16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«На пути к безопасной здоровой и экологичной школе»</a:t>
            </a:r>
            <a:br>
              <a:rPr lang="ru-RU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4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ГБОУ лицей № 329 Невского района Санкт-Петербурга</a:t>
            </a:r>
            <a:br>
              <a:rPr lang="ru-RU" sz="16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ru-RU" sz="1600" b="1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539332" y="2283718"/>
            <a:ext cx="73440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Влияние современной цифровой образовательной среды школы на возможности образовательного процесса в контексте обновленных ФГОС </a:t>
            </a:r>
            <a:endParaRPr lang="ru-RU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1241830"/>
            <a:ext cx="718335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Секция «Цифровая образовательная среда в школе здоровья: новые смыслы и решения»</a:t>
            </a:r>
          </a:p>
          <a:p>
            <a:pPr>
              <a:spcAft>
                <a:spcPts val="0"/>
              </a:spcAft>
            </a:pPr>
            <a:endParaRPr lang="ru-RU" sz="1200" dirty="0"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55357" y="3795886"/>
            <a:ext cx="691198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Сизова Марина Борисовна, канд. </a:t>
            </a:r>
            <a:r>
              <a:rPr lang="ru-RU" sz="1400" b="1" dirty="0" err="1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пед</a:t>
            </a: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наук, Заслуженный учитель РФ, доцент кафедры начального, основного и среднего общего образования СПб АППО.</a:t>
            </a:r>
            <a:endParaRPr lang="ru-RU" sz="1400" b="1" dirty="0"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36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07704" y="411510"/>
            <a:ext cx="684156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" algn="ctr">
              <a:lnSpc>
                <a:spcPts val="1800"/>
              </a:lnSpc>
              <a:spcBef>
                <a:spcPts val="2700"/>
              </a:spcBef>
            </a:pPr>
            <a:r>
              <a:rPr lang="ru-RU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Портфолио школьника в контексте ИОС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11660" y="1203598"/>
            <a:ext cx="701247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9525" indent="266700" algn="just"/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Уже ФГОС </a:t>
            </a:r>
            <a:r>
              <a:rPr lang="ru-RU" sz="1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второго поколения </a:t>
            </a: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ориентировали на такую форму комплексного оценивания, образовательных достижений обучающихся (особенно личностных), как портфолио. </a:t>
            </a:r>
          </a:p>
          <a:p>
            <a:pPr marR="9525" indent="266700" algn="just"/>
            <a:r>
              <a:rPr lang="ru-RU" sz="1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Обновленные </a:t>
            </a: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стандарты предписывают ученику обязательное наличие портфолио, достижения ребенка становятся более наглядными. </a:t>
            </a:r>
          </a:p>
          <a:p>
            <a:pPr marR="9525" indent="266700" algn="just"/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Школа обязана создать электронную ИОС, если применяет дистанционные технологии (</a:t>
            </a:r>
            <a:r>
              <a:rPr lang="ru-RU" sz="1400" b="1" u="sng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п. 34.4</a:t>
            </a: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ФГОС НОО, </a:t>
            </a:r>
            <a:r>
              <a:rPr lang="ru-RU" sz="1400" b="1" u="sng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п. 35.4</a:t>
            </a: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ФГОС ООО). </a:t>
            </a:r>
          </a:p>
          <a:p>
            <a:pPr marR="9525" indent="266700" algn="just"/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ней должна быть возможность </a:t>
            </a:r>
            <a:r>
              <a:rPr lang="ru-RU" sz="1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формировать и хранить электронное портфолио ученика. </a:t>
            </a:r>
          </a:p>
          <a:p>
            <a:pPr marR="9525" indent="266700" algn="just"/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Также она должна позволять </a:t>
            </a:r>
            <a:r>
              <a:rPr lang="ru-RU" sz="1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фиксировать информацию о ходе образовательного процесса, результатах промежуточной аттестации. </a:t>
            </a:r>
          </a:p>
          <a:p>
            <a:pPr marR="12700" indent="355600" algn="just"/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портфолио помещаются </a:t>
            </a:r>
            <a:r>
              <a:rPr lang="ru-RU" sz="1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грамоты, дипломы, результаты тестов и другие работы.</a:t>
            </a:r>
          </a:p>
        </p:txBody>
      </p:sp>
    </p:spTree>
    <p:extLst>
      <p:ext uri="{BB962C8B-B14F-4D97-AF65-F5344CB8AC3E}">
        <p14:creationId xmlns:p14="http://schemas.microsoft.com/office/powerpoint/2010/main" val="12812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681597" y="481778"/>
            <a:ext cx="7110566" cy="61206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Информационные и компьютерные технологии стали неотъемлемой частью образовательного процесса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75656" y="1210856"/>
            <a:ext cx="722847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355600" algn="just"/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Школьники активно пользуются интерактивной доской; все чаще начинают пользоваться электронными учебниками.</a:t>
            </a:r>
          </a:p>
          <a:p>
            <a:pPr marR="12700" indent="355600" algn="just"/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ближайшем будущем предполагается работа обучающихся на уроке с различными современными техническими средствами: не исключая смартфоны (например, по </a:t>
            </a:r>
            <a:r>
              <a:rPr lang="en-US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QR</a:t>
            </a: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-коду можно заходить на сайт информационного ресурса).</a:t>
            </a:r>
          </a:p>
          <a:p>
            <a:pPr algn="just"/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Для того, чтобы ученик смог легко ориентироваться в современном компьютеризированном мире, уже в начальной школе с 2009 г. были введены в учебный процесс компьютерные технологии.</a:t>
            </a:r>
            <a:r>
              <a:rPr lang="ru-RU" sz="14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400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 2-го класса в блок русский язык введено овладение клавиатурным письмом, в предмет технология - блок работы с компьютером.</a:t>
            </a:r>
          </a:p>
          <a:p>
            <a:pPr algn="just"/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программе УУД - блок работа с информацией</a:t>
            </a:r>
            <a:r>
              <a:rPr lang="ru-RU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7765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Цифровая образовательная среда в школе здоровья: новые смыслы и решения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19672" y="1326123"/>
            <a:ext cx="712879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381000" algn="just">
              <a:lnSpc>
                <a:spcPts val="2400"/>
              </a:lnSpc>
            </a:pP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электронной ИОС надо обеспечить безопасность цифровых образовательных ресурсов, защиту детей от информации, которая может навредить</a:t>
            </a:r>
          </a:p>
          <a:p>
            <a:pPr marR="12700" indent="381000" algn="just">
              <a:lnSpc>
                <a:spcPts val="2400"/>
              </a:lnSpc>
            </a:pP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(Федеральные законы от 27.07.2006 № 149-ФЗ, от 27.07.2006 № 152- ФЗ, от 29.12.2010 № 436-ФЗ).</a:t>
            </a:r>
          </a:p>
          <a:p>
            <a:pPr marR="12700" indent="381000" algn="just">
              <a:lnSpc>
                <a:spcPts val="2400"/>
              </a:lnSpc>
            </a:pPr>
            <a:endParaRPr lang="ru-RU" sz="16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R="12700" indent="381000" algn="just">
              <a:lnSpc>
                <a:spcPts val="2400"/>
              </a:lnSpc>
            </a:pPr>
            <a:endParaRPr lang="ru-RU" sz="16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R="12700" indent="381000" algn="just">
              <a:lnSpc>
                <a:spcPts val="2400"/>
              </a:lnSpc>
            </a:pPr>
            <a:endParaRPr lang="ru-RU" sz="16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07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Цифровая образовательная среда в школе здоровья: новые смыслы и решения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635896" y="1295635"/>
            <a:ext cx="5328592" cy="3339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00" b="1" i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Включение </a:t>
            </a:r>
            <a:r>
              <a:rPr lang="ru-RU" sz="1300" b="1" i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орудия</a:t>
            </a:r>
            <a:r>
              <a:rPr lang="ru-RU" sz="1300" b="1" i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1300" b="1" i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процесс поведения</a:t>
            </a:r>
            <a:r>
              <a:rPr lang="ru-RU" sz="1300" b="1" i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во-первых, вызывает к деятельности целый ряд новых функций, связанных с использованием данного орудия и с управлением им; во-вторых, отменяет и делает ненужным целый ряд естественных процессов, работу которых выполняет орудие; в-третьих, </a:t>
            </a:r>
            <a:r>
              <a:rPr lang="ru-RU" sz="1300" b="1" i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видоизменяет протекание и отдельные моменты</a:t>
            </a:r>
            <a:r>
              <a:rPr lang="ru-RU" sz="1300" b="1" i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(интенсивность, длительность, последовательность и т. п.) </a:t>
            </a:r>
            <a:r>
              <a:rPr lang="ru-RU" sz="1300" b="1" i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всех</a:t>
            </a:r>
            <a:r>
              <a:rPr lang="ru-RU" sz="1300" b="1" i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входящих в состав инструментального акта </a:t>
            </a:r>
            <a:r>
              <a:rPr lang="ru-RU" sz="1300" b="1" i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психических процессов</a:t>
            </a:r>
            <a:r>
              <a:rPr lang="ru-RU" sz="1300" b="1" i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300" b="1" i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замещает одни функции другими, т. е. пересоздает, перестраивает всю структуру поведения…</a:t>
            </a:r>
          </a:p>
          <a:p>
            <a:pPr algn="just"/>
            <a:endParaRPr lang="ru-RU" sz="1100" b="1" i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ru-RU" sz="1100" b="1" i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ru-RU" sz="1100" b="1" i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Инструментальный метод в психологии / Выготский Л.С. Собрание сочинений: в 6-ти т. Т1. Вопросы теории и истории психологии. М.: Педагогика, 1982. 488 с., с. 103-108</a:t>
            </a:r>
            <a:endParaRPr lang="ru-RU" sz="1100" b="1" dirty="0"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1203598"/>
            <a:ext cx="2024240" cy="3106688"/>
          </a:xfrm>
          <a:prstGeom prst="rect">
            <a:avLst/>
          </a:prstGeom>
          <a:ln w="38100">
            <a:solidFill>
              <a:schemeClr val="accent2"/>
            </a:solidFill>
          </a:ln>
        </p:spPr>
      </p:pic>
      <p:sp>
        <p:nvSpPr>
          <p:cNvPr id="7" name="Заголовок 4"/>
          <p:cNvSpPr txBox="1">
            <a:spLocks/>
          </p:cNvSpPr>
          <p:nvPr/>
        </p:nvSpPr>
        <p:spPr>
          <a:xfrm>
            <a:off x="1623680" y="4418506"/>
            <a:ext cx="1728192" cy="601724"/>
          </a:xfrm>
          <a:prstGeom prst="rect">
            <a:avLst/>
          </a:prstGeom>
          <a:ln w="38100">
            <a:solidFill>
              <a:schemeClr val="accent2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rgbClr val="003E8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Выготский Лев Семенович</a:t>
            </a:r>
          </a:p>
        </p:txBody>
      </p:sp>
    </p:spTree>
    <p:extLst>
      <p:ext uri="{BB962C8B-B14F-4D97-AF65-F5344CB8AC3E}">
        <p14:creationId xmlns:p14="http://schemas.microsoft.com/office/powerpoint/2010/main" val="787197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Практическая конференция</a:t>
            </a:r>
            <a:br>
              <a:rPr lang="ru-RU" sz="16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«На пути к безопасной здоровой и экологичной школе»</a:t>
            </a:r>
            <a:br>
              <a:rPr lang="ru-RU" sz="1600" b="1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ru-RU" sz="1600" b="1" dirty="0"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575729" y="2044464"/>
            <a:ext cx="73440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Влияние современной цифровой образовательной среды школы на возможности образовательного процесса в контексте обновленных ФГОС </a:t>
            </a:r>
            <a:endParaRPr lang="ru-RU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083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9652" y="231490"/>
            <a:ext cx="7526492" cy="786926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Информационная среда образовательного учреждения</a:t>
            </a:r>
            <a:endParaRPr lang="ru-RU" sz="1600" dirty="0">
              <a:solidFill>
                <a:schemeClr val="accent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55676" y="1239602"/>
            <a:ext cx="7200800" cy="2302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Одно из самых перспективных направлений целенаправленного формирования инновационных </a:t>
            </a:r>
            <a:r>
              <a:rPr lang="ru-RU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кадровых ресурсов страны </a:t>
            </a: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 сегодняшний день - образование.</a:t>
            </a:r>
          </a:p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Реализация этой цели ставит перед образованием новые задачи, решение которых возможно только при комплексном подходе к </a:t>
            </a:r>
            <a:r>
              <a:rPr lang="ru-RU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формированию информационной среды образовательного учреждения</a:t>
            </a: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ru-RU" sz="1600" b="1" dirty="0"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11660" y="3542284"/>
            <a:ext cx="73448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q"/>
            </a:pP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Современное образование стремится соответствовать</a:t>
            </a:r>
          </a:p>
          <a:p>
            <a:pPr algn="just">
              <a:buClr>
                <a:schemeClr val="accent2"/>
              </a:buClr>
            </a:pP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при­оритетам и будущим потребностям обще­ства, частью этих приоритетов является способность к обучению в</a:t>
            </a:r>
            <a:r>
              <a:rPr lang="ru-RU" sz="1600" b="1" i="1" spc="1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600" b="1" spc="1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новых условиях</a:t>
            </a:r>
            <a:r>
              <a:rPr lang="ru-RU" sz="1600" b="1" i="1" spc="1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0147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9652" y="231490"/>
            <a:ext cx="7526492" cy="786926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Информационная среда образовательного учреждения</a:t>
            </a:r>
            <a:endParaRPr lang="ru-RU" sz="1600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11660" y="1488313"/>
            <a:ext cx="7236804" cy="14096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1600" b="1" dirty="0">
                <a:solidFill>
                  <a:srgbClr val="003E8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Основные структурные компоненты </a:t>
            </a:r>
            <a:r>
              <a:rPr lang="ru-RU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традиционной образовательной среды</a:t>
            </a:r>
            <a:r>
              <a:rPr lang="ru-RU" sz="1600" b="1" dirty="0">
                <a:solidFill>
                  <a:srgbClr val="003E8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несомненно, </a:t>
            </a:r>
            <a:r>
              <a:rPr lang="ru-RU" sz="1600" b="1" u="sng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важны</a:t>
            </a:r>
            <a:r>
              <a:rPr lang="ru-RU" sz="1600" b="1" dirty="0">
                <a:solidFill>
                  <a:srgbClr val="003E8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и в настоящее время при формировании цифровой информационной образовательной среды школы тоже </a:t>
            </a:r>
            <a:r>
              <a:rPr lang="ru-RU" sz="1600" b="1" u="sng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учитываются</a:t>
            </a:r>
            <a:r>
              <a:rPr lang="ru-RU" sz="1600" b="1" dirty="0">
                <a:solidFill>
                  <a:srgbClr val="003E8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ru-RU" sz="1600" b="1" dirty="0">
              <a:solidFill>
                <a:srgbClr val="003E8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83668" y="2892141"/>
            <a:ext cx="7308812" cy="14096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>
              <a:lnSpc>
                <a:spcPct val="107000"/>
              </a:lnSpc>
              <a:spcBef>
                <a:spcPts val="750"/>
              </a:spcBef>
              <a:spcAft>
                <a:spcPts val="0"/>
              </a:spcAft>
            </a:pP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Важно отметить, что в процессе разработки цифровой информационной образовательной среды основная роль отводится </a:t>
            </a:r>
            <a:r>
              <a:rPr lang="ru-RU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личностным и методическим компонентам, </a:t>
            </a: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 остальные компоненты, такие как программное и техническое обеспечение, являются вспомогательными.</a:t>
            </a:r>
            <a:endParaRPr lang="ru-RU" sz="1600" b="1" dirty="0">
              <a:solidFill>
                <a:schemeClr val="tx2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89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9652" y="231490"/>
            <a:ext cx="7526492" cy="786926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Информационная среда образовательного учреждения</a:t>
            </a:r>
            <a:endParaRPr lang="ru-RU" sz="1600" dirty="0">
              <a:solidFill>
                <a:schemeClr val="accent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55676" y="1279089"/>
            <a:ext cx="70927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Изменение образовательной среды школы требует, соответственно, изменения нормативной базы системы образования.</a:t>
            </a:r>
          </a:p>
          <a:p>
            <a:pPr algn="just"/>
            <a:endParaRPr lang="ru-RU" sz="16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ru-RU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Последнее невозможно без опоры на практику, без всестороннего испытания и доводки этой базы в реальных условиях на инновационных площадках в ходе экспериментальной работы на уровне образовательных организаций.</a:t>
            </a:r>
          </a:p>
        </p:txBody>
      </p:sp>
    </p:spTree>
    <p:extLst>
      <p:ext uri="{BB962C8B-B14F-4D97-AF65-F5344CB8AC3E}">
        <p14:creationId xmlns:p14="http://schemas.microsoft.com/office/powerpoint/2010/main" val="1412622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9652" y="231490"/>
            <a:ext cx="7526492" cy="786926"/>
          </a:xfrm>
        </p:spPr>
        <p:txBody>
          <a:bodyPr>
            <a:noAutofit/>
          </a:bodyPr>
          <a:lstStyle/>
          <a:p>
            <a:pPr algn="just"/>
            <a:r>
              <a:rPr lang="ru-RU" sz="1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ФГОС начального общего образования (Приказ от 31.05.2021 № 286) </a:t>
            </a:r>
            <a:br>
              <a:rPr lang="ru-RU" sz="1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ФГОС основного общего образования (Приказ от31.05.2021 № 287)</a:t>
            </a:r>
            <a:endParaRPr lang="ru-RU" sz="1400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1451902"/>
            <a:ext cx="72185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9050" indent="266700" algn="just">
              <a:lnSpc>
                <a:spcPts val="1800"/>
              </a:lnSpc>
            </a:pPr>
            <a:r>
              <a:rPr lang="ru-RU" sz="135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обновленные ФГОС НОО и ООО внесли ряд изменений по сравнению предыдущими стандартами.</a:t>
            </a:r>
          </a:p>
          <a:p>
            <a:pPr marR="19050" indent="266700" algn="just">
              <a:lnSpc>
                <a:spcPts val="1800"/>
              </a:lnSpc>
            </a:pPr>
            <a:r>
              <a:rPr lang="ru-RU" sz="135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 этом разработчики стандартов не раз подчеркивали, что концептуально ФГОС «третьего» поколения и ФГОС «второго» поколения строятся на одной целевой платформе, поэтому предлагают называть ФГОС 2021 не «новыми», а «</a:t>
            </a:r>
            <a:r>
              <a:rPr lang="ru-RU" sz="135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обновленными</a:t>
            </a:r>
            <a:r>
              <a:rPr lang="ru-RU" sz="135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».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67744" y="3003798"/>
            <a:ext cx="56886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381000" algn="ctr">
              <a:lnSpc>
                <a:spcPts val="2400"/>
              </a:lnSpc>
            </a:pP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ФГОС второго поколения не устанавливал требований использования электронных средств обучения и дистанционных технологий.</a:t>
            </a:r>
          </a:p>
        </p:txBody>
      </p:sp>
    </p:spTree>
    <p:extLst>
      <p:ext uri="{BB962C8B-B14F-4D97-AF65-F5344CB8AC3E}">
        <p14:creationId xmlns:p14="http://schemas.microsoft.com/office/powerpoint/2010/main" val="277962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584481" y="1383618"/>
            <a:ext cx="67865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355600" algn="just">
              <a:spcAft>
                <a:spcPts val="0"/>
              </a:spcAft>
            </a:pP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Школа обязана создать электронную ИОС, если применяет дистанционные технологии (</a:t>
            </a:r>
            <a:r>
              <a:rPr lang="ru-RU" sz="1400" b="1" u="sng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п. 34.4</a:t>
            </a: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ФГОС НОО, </a:t>
            </a:r>
            <a:r>
              <a:rPr lang="ru-RU" sz="1400" b="1" u="sng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п. 35.4</a:t>
            </a: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ФГОС ООО). </a:t>
            </a:r>
          </a:p>
          <a:p>
            <a:pPr marR="12700" indent="355600" algn="just">
              <a:spcAft>
                <a:spcPts val="0"/>
              </a:spcAft>
            </a:pP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Также она должна позволять фиксировать информацию о ходе образовательного процесса, результатах промежуточной аттестации. </a:t>
            </a:r>
          </a:p>
          <a:p>
            <a:pPr marR="12700" indent="355600" algn="just">
              <a:spcAft>
                <a:spcPts val="0"/>
              </a:spcAft>
            </a:pP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Электронная ИОС должна позволять выстраивать дистанционное взаимодействие между участниками образовательного процесса, проводить занятия и контрольные работы.</a:t>
            </a:r>
          </a:p>
          <a:p>
            <a:pPr marR="12700" indent="355600" algn="just">
              <a:spcAft>
                <a:spcPts val="0"/>
              </a:spcAft>
            </a:pPr>
            <a:endParaRPr lang="ru-RU" sz="14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R="12700" indent="355600" algn="just"/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Школам необходимо пересмотреть содержание информационно-образовательной среды и порядок доступа к ней.</a:t>
            </a:r>
          </a:p>
          <a:p>
            <a:pPr marR="12700" indent="355600" algn="just">
              <a:spcAft>
                <a:spcPts val="0"/>
              </a:spcAft>
            </a:pPr>
            <a:endParaRPr lang="ru-RU" sz="14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439652" y="231490"/>
            <a:ext cx="7526492" cy="7869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rgbClr val="003E8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ФГОС начального общего образования (Приказ от 31.05.2021 № 286) </a:t>
            </a:r>
            <a:br>
              <a:rPr lang="ru-RU" sz="1400" b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400" b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ФГОС основного общего образования (Приказ от31.05.2021 № 287)</a:t>
            </a:r>
            <a:endParaRPr lang="ru-RU" sz="1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92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303498"/>
            <a:ext cx="7202456" cy="436371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Обновленный стандарт включает 3 вида требований</a:t>
            </a:r>
            <a:br>
              <a:rPr lang="ru-RU" sz="1500" b="1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ru-RU" sz="15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Заголовок 4"/>
          <p:cNvSpPr>
            <a:spLocks noGrp="1"/>
          </p:cNvSpPr>
          <p:nvPr>
            <p:ph idx="1"/>
          </p:nvPr>
        </p:nvSpPr>
        <p:spPr>
          <a:xfrm>
            <a:off x="1565659" y="1563639"/>
            <a:ext cx="7434833" cy="1764196"/>
          </a:xfrm>
        </p:spPr>
        <p:txBody>
          <a:bodyPr>
            <a:no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требования к структуре основных образовательных программ,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требования к </a:t>
            </a:r>
            <a:r>
              <a:rPr lang="ru-RU" sz="1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условиям реализации </a:t>
            </a: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основных образовательных программ, в том числе кадровым, финансовым, материально -техническим и иным условиям;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требования к результатам освоения основных образовательных программ.</a:t>
            </a:r>
            <a:br>
              <a:rPr lang="en-US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en-US" sz="1350" b="1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ru-RU" sz="1350" b="1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ru-RU" sz="1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777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Дистанционные технологии – часть ИОС школы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11660" y="1347614"/>
            <a:ext cx="74528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1270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Обновленный ФГОС фиксирует право школы применять различные образовательные технологии. </a:t>
            </a:r>
          </a:p>
          <a:p>
            <a:pPr marL="285750" marR="1270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Это нововведение </a:t>
            </a:r>
            <a:r>
              <a:rPr lang="ru-RU" sz="1400" b="1" i="1" u="sng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поможет школе обосновать перед родителями использование, например, электронного обучения и дистанционных образовательных технологий</a:t>
            </a: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 marL="285750" marR="1270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 этом, если школьники учатся с использованием дистанционных технологий, школа должна обеспечить их индивидуальным авторизованным доступом ко всем ресурсам. </a:t>
            </a:r>
          </a:p>
          <a:p>
            <a:pPr marL="285750" marR="12700" indent="-285750" algn="just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доступ должен быть как на территории школы, так и за ее пределами.</a:t>
            </a:r>
          </a:p>
        </p:txBody>
      </p:sp>
    </p:spTree>
    <p:extLst>
      <p:ext uri="{BB962C8B-B14F-4D97-AF65-F5344CB8AC3E}">
        <p14:creationId xmlns:p14="http://schemas.microsoft.com/office/powerpoint/2010/main" val="1982633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1B83-8D4A-48A8-8415-B92BF05CF72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Индивидуальный проект в системе</a:t>
            </a:r>
            <a:br>
              <a:rPr lang="ru-RU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оценки достижений планируемых результатов</a:t>
            </a:r>
            <a:endParaRPr lang="ru-RU" sz="1600" dirty="0">
              <a:solidFill>
                <a:schemeClr val="accent2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11660" y="1347614"/>
            <a:ext cx="712879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393700" algn="just">
              <a:spcAft>
                <a:spcPts val="0"/>
              </a:spcAft>
            </a:pP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системе условий реализации ООП следует указать, что </a:t>
            </a:r>
            <a:r>
              <a:rPr lang="ru-RU" sz="1400" b="1" u="sng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школа имеет достаточные условия, чтобы обеспечить проектную деятельность учеников</a:t>
            </a: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например:</a:t>
            </a:r>
          </a:p>
          <a:p>
            <a:pPr marR="12700" lvl="0" indent="-342900" algn="just">
              <a:spcAft>
                <a:spcPts val="0"/>
              </a:spcAft>
              <a:buClr>
                <a:srgbClr val="000000"/>
              </a:buClr>
              <a:buSzPts val="1350"/>
              <a:buFont typeface="Wingdings" panose="05000000000000000000" pitchFamily="2" charset="2"/>
              <a:buChar char="§"/>
              <a:tabLst>
                <a:tab pos="899160" algn="l"/>
              </a:tabLst>
            </a:pP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помещения для занятий учебно-исследовательской и проектной деятельностью, моделированием и техническим творчеством;</a:t>
            </a:r>
          </a:p>
          <a:p>
            <a:pPr marR="12700" lvl="0" indent="-342900" algn="just">
              <a:spcAft>
                <a:spcPts val="0"/>
              </a:spcAft>
              <a:buClr>
                <a:srgbClr val="000000"/>
              </a:buClr>
              <a:buSzPts val="1350"/>
              <a:buFont typeface="Wingdings" panose="05000000000000000000" pitchFamily="2" charset="2"/>
              <a:buChar char="§"/>
              <a:tabLst>
                <a:tab pos="895985" algn="l"/>
              </a:tabLst>
            </a:pPr>
            <a:r>
              <a:rPr lang="ru-RU" sz="1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ИКТ оборудование, которое отвечает современным требованиям и используется в учебной, внеурочной, исследовательской и проектной деятельности;</a:t>
            </a:r>
          </a:p>
          <a:p>
            <a:pPr marR="12700" lvl="0" indent="-342900" algn="just">
              <a:spcAft>
                <a:spcPts val="0"/>
              </a:spcAft>
              <a:buClr>
                <a:srgbClr val="000000"/>
              </a:buClr>
              <a:buSzPts val="1350"/>
              <a:buFont typeface="Wingdings" panose="05000000000000000000" pitchFamily="2" charset="2"/>
              <a:buChar char="§"/>
              <a:tabLst>
                <a:tab pos="895985" algn="l"/>
              </a:tabLst>
            </a:pP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учебно-методическое и </a:t>
            </a:r>
            <a:r>
              <a:rPr lang="ru-RU" sz="1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информационное оснащение образовательного процесса</a:t>
            </a: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которое позволяет включить учащихся в проектную и учебно-исследовательскую деятельность, проводить наблюдения и эксперименты, в том числе с использованием учебного </a:t>
            </a:r>
            <a:r>
              <a:rPr lang="ru-RU" sz="1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лабораторного оборудования, цифрового (электронного) </a:t>
            </a:r>
            <a:r>
              <a:rPr lang="ru-RU" sz="1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традиционного измерения.</a:t>
            </a:r>
          </a:p>
        </p:txBody>
      </p:sp>
    </p:spTree>
    <p:extLst>
      <p:ext uri="{BB962C8B-B14F-4D97-AF65-F5344CB8AC3E}">
        <p14:creationId xmlns:p14="http://schemas.microsoft.com/office/powerpoint/2010/main" val="1761127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МОФ201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ontrol xmlns="http://schemas.microsoft.com/VisualStudio/2011/storyboarding/control">
  <Id Name="c3dd6c66-2e05-4d33-9e0f-664cba477aa4" Revision="1" Stencil="System.MyShapes" StencilVersion="1.0"/>
</Control>
</file>

<file path=customXml/item2.xml><?xml version="1.0" encoding="utf-8"?>
<Control xmlns="http://schemas.microsoft.com/VisualStudio/2011/storyboarding/control">
  <Id Name="c3dd6c66-2e05-4d33-9e0f-664cba477aa4" Revision="1" Stencil="System.MyShapes" StencilVersion="1.0"/>
</Control>
</file>

<file path=customXml/itemProps1.xml><?xml version="1.0" encoding="utf-8"?>
<ds:datastoreItem xmlns:ds="http://schemas.openxmlformats.org/officeDocument/2006/customXml" ds:itemID="{5AF39C9F-930B-4A50-9738-9CC92B4C5057}">
  <ds:schemaRefs>
    <ds:schemaRef ds:uri="http://schemas.microsoft.com/VisualStudio/2011/storyboarding/control"/>
  </ds:schemaRefs>
</ds:datastoreItem>
</file>

<file path=customXml/itemProps2.xml><?xml version="1.0" encoding="utf-8"?>
<ds:datastoreItem xmlns:ds="http://schemas.openxmlformats.org/officeDocument/2006/customXml" ds:itemID="{5F449AF6-F624-45D8-A2A5-00D02B541F72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12824</TotalTime>
  <Words>1024</Words>
  <Application>Microsoft Office PowerPoint</Application>
  <PresentationFormat>Экран (16:9)</PresentationFormat>
  <Paragraphs>73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Verdana</vt:lpstr>
      <vt:lpstr>Wingdings</vt:lpstr>
      <vt:lpstr>Тема Office</vt:lpstr>
      <vt:lpstr>Практическая конференция «На пути к безопасной здоровой и экологичной школе» ГБОУ лицей № 329 Невского района Санкт-Петербурга </vt:lpstr>
      <vt:lpstr>Информационная среда образовательного учреждения</vt:lpstr>
      <vt:lpstr>Информационная среда образовательного учреждения</vt:lpstr>
      <vt:lpstr>Информационная среда образовательного учреждения</vt:lpstr>
      <vt:lpstr>ФГОС начального общего образования (Приказ от 31.05.2021 № 286)  ФГОС основного общего образования (Приказ от31.05.2021 № 287)</vt:lpstr>
      <vt:lpstr>Презентация PowerPoint</vt:lpstr>
      <vt:lpstr>Обновленный стандарт включает 3 вида требований </vt:lpstr>
      <vt:lpstr>Дистанционные технологии – часть ИОС школы</vt:lpstr>
      <vt:lpstr>Индивидуальный проект в системе оценки достижений планируемых результатов</vt:lpstr>
      <vt:lpstr>Презентация PowerPoint</vt:lpstr>
      <vt:lpstr>Информационные и компьютерные технологии стали неотъемлемой частью образовательного процесса</vt:lpstr>
      <vt:lpstr>Цифровая образовательная среда в школе здоровья: новые смыслы и решения</vt:lpstr>
      <vt:lpstr>Цифровая образовательная среда в школе здоровья: новые смыслы и решения</vt:lpstr>
      <vt:lpstr>Практическая конференция «На пути к безопасной здоровой и экологичной школе»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Николаева Елена Борисовна</dc:creator>
  <cp:lastModifiedBy>Marina Sizova</cp:lastModifiedBy>
  <cp:revision>339</cp:revision>
  <cp:lastPrinted>2017-03-30T08:39:18Z</cp:lastPrinted>
  <dcterms:created xsi:type="dcterms:W3CDTF">2017-03-23T13:26:11Z</dcterms:created>
  <dcterms:modified xsi:type="dcterms:W3CDTF">2022-03-23T08:43:47Z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</Properties>
</file>