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3"/>
  </p:sldMasterIdLst>
  <p:notesMasterIdLst>
    <p:notesMasterId r:id="rId22"/>
  </p:notesMasterIdLst>
  <p:handoutMasterIdLst>
    <p:handoutMasterId r:id="rId23"/>
  </p:handoutMasterIdLst>
  <p:sldIdLst>
    <p:sldId id="312" r:id="rId4"/>
    <p:sldId id="314" r:id="rId5"/>
    <p:sldId id="339" r:id="rId6"/>
    <p:sldId id="335" r:id="rId7"/>
    <p:sldId id="315" r:id="rId8"/>
    <p:sldId id="323" r:id="rId9"/>
    <p:sldId id="336" r:id="rId10"/>
    <p:sldId id="328" r:id="rId11"/>
    <p:sldId id="344" r:id="rId12"/>
    <p:sldId id="334" r:id="rId13"/>
    <p:sldId id="332" r:id="rId14"/>
    <p:sldId id="337" r:id="rId15"/>
    <p:sldId id="333" r:id="rId16"/>
    <p:sldId id="345" r:id="rId17"/>
    <p:sldId id="340" r:id="rId18"/>
    <p:sldId id="320" r:id="rId19"/>
    <p:sldId id="341" r:id="rId20"/>
    <p:sldId id="342" r:id="rId21"/>
  </p:sldIdLst>
  <p:sldSz cx="9144000" cy="5143500" type="screen16x9"/>
  <p:notesSz cx="6797675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779">
          <p15:clr>
            <a:srgbClr val="A4A3A4"/>
          </p15:clr>
        </p15:guide>
        <p15:guide id="2" pos="2857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10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3E81"/>
    <a:srgbClr val="F26F21"/>
    <a:srgbClr val="00B09B"/>
    <a:srgbClr val="01BFF1"/>
    <a:srgbClr val="00A1DD"/>
    <a:srgbClr val="00C1F4"/>
    <a:srgbClr val="FCAE17"/>
    <a:srgbClr val="0073F2"/>
    <a:srgbClr val="0072DF"/>
    <a:srgbClr val="28466A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317" autoAdjust="0"/>
    <p:restoredTop sz="96395" autoAdjust="0"/>
  </p:normalViewPr>
  <p:slideViewPr>
    <p:cSldViewPr showGuides="1">
      <p:cViewPr varScale="1">
        <p:scale>
          <a:sx n="111" d="100"/>
          <a:sy n="111" d="100"/>
        </p:scale>
        <p:origin x="-84" y="-552"/>
      </p:cViewPr>
      <p:guideLst>
        <p:guide orient="horz" pos="1779"/>
        <p:guide pos="2857"/>
      </p:guideLst>
    </p:cSldViewPr>
  </p:slideViewPr>
  <p:notesTextViewPr>
    <p:cViewPr>
      <p:scale>
        <a:sx n="33" d="100"/>
        <a:sy n="33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53" d="100"/>
          <a:sy n="53" d="100"/>
        </p:scale>
        <p:origin x="-2574" y="-84"/>
      </p:cViewPr>
      <p:guideLst>
        <p:guide orient="horz" pos="3110"/>
        <p:guide pos="2141"/>
      </p:guideLst>
    </p:cSldViewPr>
  </p:notes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2DC348-601C-454D-AB3E-910BAD28013B}" type="datetimeFigureOut">
              <a:rPr lang="ru-RU" smtClean="0"/>
              <a:pPr/>
              <a:t>24.03.2022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8951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378951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E6A673-6244-413F-8CDA-B4E2567210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888715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80A9B3-28E9-401B-9D00-F78008353508}" type="datetimeFigureOut">
              <a:rPr lang="ru-RU" smtClean="0"/>
              <a:pPr/>
              <a:t>24.03.2022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802394-0B0A-4EDE-B9F5-8E02A1CBA1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17619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customXml" Target="../../customXml/item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customXml" Target="../../customXml/item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Обложк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FE31CA50-4D02-42EE-B4EA-4F88587961A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8872342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691680" y="3435846"/>
            <a:ext cx="3513857" cy="1296144"/>
          </a:xfrm>
        </p:spPr>
        <p:txBody>
          <a:bodyPr>
            <a:normAutofit/>
          </a:bodyPr>
          <a:lstStyle>
            <a:lvl1pPr>
              <a:defRPr sz="1200"/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70C49-EE9D-46BF-B6A2-B049B687DA5D}" type="datetime1">
              <a:rPr lang="ru-RU" smtClean="0"/>
              <a:pPr/>
              <a:t>24.03.2022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1691680" y="1131590"/>
            <a:ext cx="7128792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Рисунок 2"/>
          <p:cNvSpPr>
            <a:spLocks noGrp="1"/>
          </p:cNvSpPr>
          <p:nvPr>
            <p:ph type="pic" idx="14"/>
          </p:nvPr>
        </p:nvSpPr>
        <p:spPr>
          <a:xfrm>
            <a:off x="1691680" y="1275606"/>
            <a:ext cx="3513857" cy="2088231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5"/>
          </p:nvPr>
        </p:nvSpPr>
        <p:spPr>
          <a:xfrm>
            <a:off x="5310705" y="3435846"/>
            <a:ext cx="3513857" cy="1296144"/>
          </a:xfrm>
        </p:spPr>
        <p:txBody>
          <a:bodyPr>
            <a:normAutofit/>
          </a:bodyPr>
          <a:lstStyle>
            <a:lvl1pPr>
              <a:defRPr sz="1200"/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2" name="Рисунок 2"/>
          <p:cNvSpPr>
            <a:spLocks noGrp="1"/>
          </p:cNvSpPr>
          <p:nvPr>
            <p:ph type="pic" idx="16"/>
          </p:nvPr>
        </p:nvSpPr>
        <p:spPr>
          <a:xfrm>
            <a:off x="5310705" y="1275606"/>
            <a:ext cx="3513857" cy="2088231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29782137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E305E-DE6A-4729-BCFA-EDC1CB7A887A}" type="datetime1">
              <a:rPr lang="ru-RU" smtClean="0"/>
              <a:pPr/>
              <a:t>24.03.2022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1691680" y="1131590"/>
            <a:ext cx="7128792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Рисунок 2"/>
          <p:cNvSpPr>
            <a:spLocks noGrp="1"/>
          </p:cNvSpPr>
          <p:nvPr>
            <p:ph type="pic" idx="14"/>
          </p:nvPr>
        </p:nvSpPr>
        <p:spPr>
          <a:xfrm>
            <a:off x="1691680" y="1275606"/>
            <a:ext cx="3513857" cy="3456384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5"/>
          </p:nvPr>
        </p:nvSpPr>
        <p:spPr>
          <a:xfrm>
            <a:off x="5310705" y="3435846"/>
            <a:ext cx="3513857" cy="1296144"/>
          </a:xfrm>
        </p:spPr>
        <p:txBody>
          <a:bodyPr>
            <a:normAutofit/>
          </a:bodyPr>
          <a:lstStyle>
            <a:lvl1pPr>
              <a:defRPr sz="1200"/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2" name="Рисунок 2"/>
          <p:cNvSpPr>
            <a:spLocks noGrp="1"/>
          </p:cNvSpPr>
          <p:nvPr>
            <p:ph type="pic" idx="16"/>
          </p:nvPr>
        </p:nvSpPr>
        <p:spPr>
          <a:xfrm>
            <a:off x="5310705" y="1275606"/>
            <a:ext cx="3513857" cy="2088231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46439378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447E8-08E5-4BBA-B2B9-9568E2697E8E}" type="datetime1">
              <a:rPr lang="ru-RU" smtClean="0"/>
              <a:pPr/>
              <a:t>24.03.2022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1691680" y="1131590"/>
            <a:ext cx="7128792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Рисунок 2"/>
          <p:cNvSpPr>
            <a:spLocks noGrp="1"/>
          </p:cNvSpPr>
          <p:nvPr>
            <p:ph type="pic" idx="14"/>
          </p:nvPr>
        </p:nvSpPr>
        <p:spPr>
          <a:xfrm>
            <a:off x="1691680" y="1275606"/>
            <a:ext cx="3513857" cy="3456384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5"/>
          </p:nvPr>
        </p:nvSpPr>
        <p:spPr>
          <a:xfrm>
            <a:off x="5310705" y="1275606"/>
            <a:ext cx="3513857" cy="3456384"/>
          </a:xfrm>
        </p:spPr>
        <p:txBody>
          <a:bodyPr anchor="ctr">
            <a:normAutofit/>
          </a:bodyPr>
          <a:lstStyle>
            <a:lvl1pPr>
              <a:defRPr sz="1200"/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255305778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0" y="303498"/>
            <a:ext cx="3888431" cy="82809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40982-2764-40A5-A15C-3F4B86BA9319}" type="datetime1">
              <a:rPr lang="ru-RU" smtClean="0"/>
              <a:pPr/>
              <a:t>24.03.2022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4932040" y="1131590"/>
            <a:ext cx="3888432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Рисунок 2"/>
          <p:cNvSpPr>
            <a:spLocks noGrp="1"/>
          </p:cNvSpPr>
          <p:nvPr>
            <p:ph type="pic" idx="14"/>
          </p:nvPr>
        </p:nvSpPr>
        <p:spPr>
          <a:xfrm>
            <a:off x="1367644" y="0"/>
            <a:ext cx="3220419" cy="5143500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5"/>
          </p:nvPr>
        </p:nvSpPr>
        <p:spPr>
          <a:xfrm>
            <a:off x="4932041" y="1275606"/>
            <a:ext cx="3892522" cy="3456384"/>
          </a:xfrm>
        </p:spPr>
        <p:txBody>
          <a:bodyPr anchor="t">
            <a:normAutofit/>
          </a:bodyPr>
          <a:lstStyle>
            <a:lvl1pPr>
              <a:defRPr sz="1200"/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14129208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 userDrawn="1"/>
        </p:nvSpPr>
        <p:spPr>
          <a:xfrm rot="18900000">
            <a:off x="2171244" y="3657969"/>
            <a:ext cx="4298221" cy="462694"/>
          </a:xfrm>
          <a:prstGeom prst="rect">
            <a:avLst/>
          </a:prstGeom>
          <a:solidFill>
            <a:srgbClr val="00B0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 userDrawn="1"/>
        </p:nvSpPr>
        <p:spPr>
          <a:xfrm rot="18900000">
            <a:off x="5789896" y="3740667"/>
            <a:ext cx="1439398" cy="1439398"/>
          </a:xfrm>
          <a:prstGeom prst="rect">
            <a:avLst/>
          </a:prstGeom>
          <a:solidFill>
            <a:srgbClr val="00C1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 userDrawn="1"/>
        </p:nvSpPr>
        <p:spPr>
          <a:xfrm rot="18900000">
            <a:off x="6922337" y="61547"/>
            <a:ext cx="1439398" cy="1439398"/>
          </a:xfrm>
          <a:prstGeom prst="rect">
            <a:avLst/>
          </a:prstGeom>
          <a:solidFill>
            <a:srgbClr val="F26F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303498"/>
            <a:ext cx="3888431" cy="82809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DA06B-CFDB-4B86-A38B-2382B61397EA}" type="datetime1">
              <a:rPr lang="ru-RU" smtClean="0"/>
              <a:pPr/>
              <a:t>24.03.2022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2"/>
          <p:cNvSpPr>
            <a:spLocks noGrp="1"/>
          </p:cNvSpPr>
          <p:nvPr>
            <p:ph type="pic" idx="14"/>
          </p:nvPr>
        </p:nvSpPr>
        <p:spPr>
          <a:xfrm>
            <a:off x="5148064" y="726825"/>
            <a:ext cx="3780420" cy="3782276"/>
          </a:xfrm>
          <a:prstGeom prst="diamond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5"/>
            <p:custDataLst>
              <p:custData r:id="rId1"/>
            </p:custDataLst>
          </p:nvPr>
        </p:nvSpPr>
        <p:spPr>
          <a:xfrm>
            <a:off x="1691681" y="1275606"/>
            <a:ext cx="2169524" cy="2304256"/>
          </a:xfrm>
          <a:prstGeom prst="rect">
            <a:avLst/>
          </a:prstGeom>
          <a:solidFill>
            <a:schemeClr val="bg1"/>
          </a:solidFill>
        </p:spPr>
        <p:txBody>
          <a:bodyPr anchor="t">
            <a:normAutofit/>
          </a:bodyPr>
          <a:lstStyle>
            <a:lvl1pPr>
              <a:defRPr sz="1200"/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2" name="Рисунок 2"/>
          <p:cNvSpPr>
            <a:spLocks noGrp="1"/>
          </p:cNvSpPr>
          <p:nvPr>
            <p:ph type="pic" idx="17"/>
          </p:nvPr>
        </p:nvSpPr>
        <p:spPr>
          <a:xfrm>
            <a:off x="7081842" y="-1200317"/>
            <a:ext cx="3780420" cy="3782276"/>
          </a:xfrm>
          <a:prstGeom prst="diamond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4" name="Рисунок 2"/>
          <p:cNvSpPr>
            <a:spLocks noGrp="1"/>
          </p:cNvSpPr>
          <p:nvPr>
            <p:ph type="pic" idx="18"/>
          </p:nvPr>
        </p:nvSpPr>
        <p:spPr>
          <a:xfrm>
            <a:off x="7069596" y="2653967"/>
            <a:ext cx="3780420" cy="3782276"/>
          </a:xfrm>
          <a:prstGeom prst="diamond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5" name="Рисунок 2"/>
          <p:cNvSpPr>
            <a:spLocks noGrp="1"/>
          </p:cNvSpPr>
          <p:nvPr>
            <p:ph type="pic" idx="19"/>
          </p:nvPr>
        </p:nvSpPr>
        <p:spPr>
          <a:xfrm>
            <a:off x="3226532" y="2653967"/>
            <a:ext cx="3780420" cy="3782276"/>
          </a:xfrm>
          <a:prstGeom prst="diamond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7" name="Прямоугольник 16"/>
          <p:cNvSpPr/>
          <p:nvPr userDrawn="1"/>
        </p:nvSpPr>
        <p:spPr>
          <a:xfrm rot="18900000">
            <a:off x="6476580" y="481077"/>
            <a:ext cx="673246" cy="45719"/>
          </a:xfrm>
          <a:prstGeom prst="rect">
            <a:avLst/>
          </a:prstGeom>
          <a:solidFill>
            <a:srgbClr val="00B0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5576705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Два объект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1" y="1544381"/>
            <a:ext cx="2772308" cy="1014103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9C0A6-26FC-4C6C-BC8C-69760912FB24}" type="datetime1">
              <a:rPr lang="ru-RU" smtClean="0"/>
              <a:pPr/>
              <a:t>24.03.2022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2"/>
          <p:cNvSpPr>
            <a:spLocks noGrp="1"/>
          </p:cNvSpPr>
          <p:nvPr>
            <p:ph type="pic" idx="14"/>
          </p:nvPr>
        </p:nvSpPr>
        <p:spPr>
          <a:xfrm>
            <a:off x="4588063" y="0"/>
            <a:ext cx="2252189" cy="2571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5"/>
            <p:custDataLst>
              <p:custData r:id="rId1"/>
            </p:custDataLst>
          </p:nvPr>
        </p:nvSpPr>
        <p:spPr>
          <a:xfrm>
            <a:off x="1691680" y="2666497"/>
            <a:ext cx="2700299" cy="920638"/>
          </a:xfrm>
          <a:prstGeom prst="rect">
            <a:avLst/>
          </a:prstGeom>
          <a:solidFill>
            <a:schemeClr val="bg1"/>
          </a:solidFill>
        </p:spPr>
        <p:txBody>
          <a:bodyPr anchor="t">
            <a:normAutofit/>
          </a:bodyPr>
          <a:lstStyle>
            <a:lvl1pPr>
              <a:defRPr sz="1200"/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9" name="Рисунок 2"/>
          <p:cNvSpPr>
            <a:spLocks noGrp="1"/>
          </p:cNvSpPr>
          <p:nvPr>
            <p:ph type="pic" idx="16"/>
          </p:nvPr>
        </p:nvSpPr>
        <p:spPr>
          <a:xfrm>
            <a:off x="4588063" y="2643758"/>
            <a:ext cx="4555937" cy="249974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20" name="Рисунок 2"/>
          <p:cNvSpPr>
            <a:spLocks noGrp="1"/>
          </p:cNvSpPr>
          <p:nvPr>
            <p:ph type="pic" idx="17"/>
          </p:nvPr>
        </p:nvSpPr>
        <p:spPr>
          <a:xfrm>
            <a:off x="6912768" y="0"/>
            <a:ext cx="2231232" cy="2571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79437889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3C57F-92A9-472B-88B9-AEB59DD80E27}" type="datetime1">
              <a:rPr lang="ru-RU" smtClean="0"/>
              <a:pPr/>
              <a:t>24.03.2022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6" name="Прямая соединительная линия 5"/>
          <p:cNvCxnSpPr/>
          <p:nvPr userDrawn="1"/>
        </p:nvCxnSpPr>
        <p:spPr>
          <a:xfrm>
            <a:off x="1691680" y="1131590"/>
            <a:ext cx="7128792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9088687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B3B26-30B4-4EE7-B25A-597A156C8368}" type="datetime1">
              <a:rPr lang="ru-RU" smtClean="0"/>
              <a:pPr/>
              <a:t>24.03.2022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2850154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2463" y="303498"/>
            <a:ext cx="2627509" cy="154817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92463" y="1923678"/>
            <a:ext cx="2627509" cy="267094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34CC1-A8EA-4A67-8857-B875F9F15488}" type="datetime1">
              <a:rPr lang="ru-RU" smtClean="0"/>
              <a:pPr/>
              <a:t>24.03.2022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Объект 2"/>
          <p:cNvSpPr>
            <a:spLocks noGrp="1"/>
          </p:cNvSpPr>
          <p:nvPr>
            <p:ph sz="half" idx="13"/>
          </p:nvPr>
        </p:nvSpPr>
        <p:spPr>
          <a:xfrm>
            <a:off x="4588063" y="303497"/>
            <a:ext cx="4232409" cy="4298511"/>
          </a:xfrm>
        </p:spPr>
        <p:txBody>
          <a:bodyPr>
            <a:normAutofit/>
          </a:bodyPr>
          <a:lstStyle>
            <a:lvl1pPr>
              <a:defRPr sz="1600"/>
            </a:lvl1pPr>
            <a:lvl2pPr marL="179388" indent="-179388">
              <a:tabLst>
                <a:tab pos="179388" algn="l"/>
              </a:tabLst>
              <a:defRPr sz="1400"/>
            </a:lvl2pPr>
            <a:lvl3pPr marL="357188" indent="-177800">
              <a:tabLst>
                <a:tab pos="357188" algn="l"/>
              </a:tabLst>
              <a:defRPr sz="1200"/>
            </a:lvl3pPr>
            <a:lvl4pPr marL="536575" indent="-179388"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</p:txBody>
      </p:sp>
    </p:spTree>
    <p:extLst>
      <p:ext uri="{BB962C8B-B14F-4D97-AF65-F5344CB8AC3E}">
        <p14:creationId xmlns="" xmlns:p14="http://schemas.microsoft.com/office/powerpoint/2010/main" val="12143235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2463" y="3478843"/>
            <a:ext cx="5486400" cy="425054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439652" y="87474"/>
            <a:ext cx="7596844" cy="3276363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92463" y="3975906"/>
            <a:ext cx="5486400" cy="603647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E85FE-7502-42DD-9C99-22230E224817}" type="datetime1">
              <a:rPr lang="ru-RU" smtClean="0"/>
              <a:pPr/>
              <a:t>24.03.2022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834992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Два объекта">
    <p:bg>
      <p:bgPr>
        <a:gradFill>
          <a:gsLst>
            <a:gs pos="0">
              <a:srgbClr val="0072DF"/>
            </a:gs>
            <a:gs pos="100000">
              <a:srgbClr val="003E8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FD93D-F9B5-4A7A-8567-1C61FE40F3F3}" type="datetime1">
              <a:rPr lang="ru-RU" smtClean="0"/>
              <a:pPr/>
              <a:t>24.03.2022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Рисунок 2"/>
          <p:cNvSpPr>
            <a:spLocks noGrp="1"/>
          </p:cNvSpPr>
          <p:nvPr>
            <p:ph type="pic" idx="14"/>
          </p:nvPr>
        </p:nvSpPr>
        <p:spPr>
          <a:xfrm>
            <a:off x="1352740" y="0"/>
            <a:ext cx="3219260" cy="5143500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4932040" y="339501"/>
            <a:ext cx="3888431" cy="2124237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4" name="Объект 2"/>
          <p:cNvSpPr>
            <a:spLocks noGrp="1"/>
          </p:cNvSpPr>
          <p:nvPr>
            <p:ph sz="half" idx="15"/>
          </p:nvPr>
        </p:nvSpPr>
        <p:spPr>
          <a:xfrm>
            <a:off x="4932041" y="2679762"/>
            <a:ext cx="3892522" cy="2016223"/>
          </a:xfrm>
        </p:spPr>
        <p:txBody>
          <a:bodyPr anchor="t">
            <a:normAutofit/>
          </a:bodyPr>
          <a:lstStyle>
            <a:lvl1pPr>
              <a:defRPr sz="1200">
                <a:solidFill>
                  <a:schemeClr val="bg1"/>
                </a:solidFill>
              </a:defRPr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44416575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Два объекта">
    <p:bg>
      <p:bgPr>
        <a:solidFill>
          <a:srgbClr val="00B0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0" y="339501"/>
            <a:ext cx="3888431" cy="2124237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C34CB-239E-4355-B891-05A612BCD219}" type="datetime1">
              <a:rPr lang="ru-RU" smtClean="0"/>
              <a:pPr/>
              <a:t>24.03.2022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2"/>
          <p:cNvSpPr>
            <a:spLocks noGrp="1"/>
          </p:cNvSpPr>
          <p:nvPr>
            <p:ph type="pic" idx="14"/>
          </p:nvPr>
        </p:nvSpPr>
        <p:spPr>
          <a:xfrm>
            <a:off x="1352740" y="0"/>
            <a:ext cx="3219260" cy="5143500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5"/>
          </p:nvPr>
        </p:nvSpPr>
        <p:spPr>
          <a:xfrm>
            <a:off x="4932041" y="2679762"/>
            <a:ext cx="3892522" cy="2016223"/>
          </a:xfrm>
        </p:spPr>
        <p:txBody>
          <a:bodyPr anchor="t">
            <a:normAutofit/>
          </a:bodyPr>
          <a:lstStyle>
            <a:lvl1pPr>
              <a:defRPr sz="1200">
                <a:solidFill>
                  <a:schemeClr val="bg1"/>
                </a:solidFill>
              </a:defRPr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33733040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Два объекта">
    <p:bg>
      <p:bgPr>
        <a:solidFill>
          <a:srgbClr val="F26F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0" y="339501"/>
            <a:ext cx="3888431" cy="2124237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058B5-A929-41AC-A76E-99C5FDB10AF3}" type="datetime1">
              <a:rPr lang="ru-RU" smtClean="0"/>
              <a:pPr/>
              <a:t>24.03.2022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2"/>
          <p:cNvSpPr>
            <a:spLocks noGrp="1"/>
          </p:cNvSpPr>
          <p:nvPr>
            <p:ph type="pic" idx="14"/>
          </p:nvPr>
        </p:nvSpPr>
        <p:spPr>
          <a:xfrm>
            <a:off x="1352740" y="0"/>
            <a:ext cx="3219260" cy="5143500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5"/>
          </p:nvPr>
        </p:nvSpPr>
        <p:spPr>
          <a:xfrm>
            <a:off x="4932041" y="2679762"/>
            <a:ext cx="3892522" cy="2016223"/>
          </a:xfrm>
        </p:spPr>
        <p:txBody>
          <a:bodyPr anchor="t">
            <a:normAutofit/>
          </a:bodyPr>
          <a:lstStyle>
            <a:lvl1pPr>
              <a:defRPr sz="1200">
                <a:solidFill>
                  <a:schemeClr val="bg1"/>
                </a:solidFill>
              </a:defRPr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103406116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Два объекта">
    <p:bg>
      <p:bgPr>
        <a:solidFill>
          <a:srgbClr val="00C1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0" y="339501"/>
            <a:ext cx="3888431" cy="2124237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04E2A-D822-4A4F-B6DA-5E97CDAA9F2A}" type="datetime1">
              <a:rPr lang="ru-RU" smtClean="0"/>
              <a:pPr/>
              <a:t>24.03.2022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2"/>
          <p:cNvSpPr>
            <a:spLocks noGrp="1"/>
          </p:cNvSpPr>
          <p:nvPr>
            <p:ph type="pic" idx="14"/>
          </p:nvPr>
        </p:nvSpPr>
        <p:spPr>
          <a:xfrm>
            <a:off x="1352740" y="0"/>
            <a:ext cx="3219260" cy="5143500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11" name="Объект 2"/>
          <p:cNvSpPr>
            <a:spLocks noGrp="1"/>
          </p:cNvSpPr>
          <p:nvPr>
            <p:ph sz="half" idx="15"/>
          </p:nvPr>
        </p:nvSpPr>
        <p:spPr>
          <a:xfrm>
            <a:off x="4932041" y="2679762"/>
            <a:ext cx="3892522" cy="2016223"/>
          </a:xfrm>
        </p:spPr>
        <p:txBody>
          <a:bodyPr anchor="t">
            <a:normAutofit/>
          </a:bodyPr>
          <a:lstStyle>
            <a:lvl1pPr>
              <a:defRPr sz="1200">
                <a:solidFill>
                  <a:schemeClr val="bg1"/>
                </a:solidFill>
              </a:defRPr>
            </a:lvl1pPr>
            <a:lvl2pPr marL="179388" indent="-179388">
              <a:tabLst>
                <a:tab pos="179388" algn="l"/>
              </a:tabLst>
              <a:defRPr sz="1100"/>
            </a:lvl2pPr>
            <a:lvl3pPr marL="357188" indent="-177800">
              <a:tabLst>
                <a:tab pos="357188" algn="l"/>
              </a:tabLst>
              <a:defRPr sz="1050"/>
            </a:lvl3pPr>
            <a:lvl4pPr marL="536575" indent="-179388">
              <a:defRPr sz="10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171233041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92463" y="303497"/>
            <a:ext cx="7110566" cy="82809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92463" y="1311610"/>
            <a:ext cx="7110566" cy="3312368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Образец подзаголовка</a:t>
            </a:r>
          </a:p>
        </p:txBody>
      </p:sp>
      <p:cxnSp>
        <p:nvCxnSpPr>
          <p:cNvPr id="7" name="Прямая соединительная линия 6"/>
          <p:cNvCxnSpPr/>
          <p:nvPr userDrawn="1"/>
        </p:nvCxnSpPr>
        <p:spPr>
          <a:xfrm>
            <a:off x="1691680" y="1131590"/>
            <a:ext cx="7128792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22ABC-F446-4C32-B396-3B4504EBC8E6}" type="datetime1">
              <a:rPr lang="ru-RU" smtClean="0"/>
              <a:pPr/>
              <a:t>24.03.2022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043861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3098A-50EF-40CD-BDCD-3791B8F42B0D}" type="datetime1">
              <a:rPr lang="ru-RU" smtClean="0"/>
              <a:pPr/>
              <a:t>24.03.2022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7" name="Прямая соединительная линия 6"/>
          <p:cNvCxnSpPr/>
          <p:nvPr userDrawn="1"/>
        </p:nvCxnSpPr>
        <p:spPr>
          <a:xfrm>
            <a:off x="1691680" y="1131590"/>
            <a:ext cx="7128792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63251260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2463" y="2031690"/>
            <a:ext cx="7110566" cy="252028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92463" y="402492"/>
            <a:ext cx="7110566" cy="137717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8B75B-3AFA-49E9-B7A9-2DE2C139D566}" type="datetime1">
              <a:rPr lang="ru-RU" smtClean="0"/>
              <a:pPr/>
              <a:t>24.03.2022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7" name="Прямая соединительная линия 6"/>
          <p:cNvCxnSpPr/>
          <p:nvPr userDrawn="1"/>
        </p:nvCxnSpPr>
        <p:spPr>
          <a:xfrm>
            <a:off x="1691680" y="1923678"/>
            <a:ext cx="7128792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1728779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691680" y="1347613"/>
            <a:ext cx="3513857" cy="3247009"/>
          </a:xfrm>
        </p:spPr>
        <p:txBody>
          <a:bodyPr>
            <a:normAutofit/>
          </a:bodyPr>
          <a:lstStyle>
            <a:lvl1pPr>
              <a:defRPr sz="1600"/>
            </a:lvl1pPr>
            <a:lvl2pPr marL="179388" indent="-179388">
              <a:tabLst>
                <a:tab pos="179388" algn="l"/>
              </a:tabLst>
              <a:defRPr sz="1400"/>
            </a:lvl2pPr>
            <a:lvl3pPr marL="357188" indent="-177800">
              <a:tabLst>
                <a:tab pos="357188" algn="l"/>
              </a:tabLst>
              <a:defRPr sz="1200"/>
            </a:lvl3pPr>
            <a:lvl4pPr marL="536575" indent="-179388"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94501-F38F-4042-9EA1-D7379B80EFB2}" type="datetime1">
              <a:rPr lang="ru-RU" smtClean="0"/>
              <a:pPr/>
              <a:t>24.03.2022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1691680" y="1131590"/>
            <a:ext cx="7128792" cy="0"/>
          </a:xfrm>
          <a:prstGeom prst="line">
            <a:avLst/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Объект 2"/>
          <p:cNvSpPr>
            <a:spLocks noGrp="1"/>
          </p:cNvSpPr>
          <p:nvPr>
            <p:ph sz="half" idx="13"/>
          </p:nvPr>
        </p:nvSpPr>
        <p:spPr>
          <a:xfrm>
            <a:off x="5306615" y="1354999"/>
            <a:ext cx="3513857" cy="3247009"/>
          </a:xfrm>
        </p:spPr>
        <p:txBody>
          <a:bodyPr>
            <a:normAutofit/>
          </a:bodyPr>
          <a:lstStyle>
            <a:lvl1pPr>
              <a:defRPr sz="1600"/>
            </a:lvl1pPr>
            <a:lvl2pPr marL="179388" indent="-179388">
              <a:tabLst>
                <a:tab pos="179388" algn="l"/>
              </a:tabLst>
              <a:defRPr sz="1400"/>
            </a:lvl2pPr>
            <a:lvl3pPr marL="357188" indent="-177800">
              <a:tabLst>
                <a:tab pos="357188" algn="l"/>
              </a:tabLst>
              <a:defRPr sz="1200"/>
            </a:lvl3pPr>
            <a:lvl4pPr marL="536575" indent="-179388"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</p:txBody>
      </p:sp>
    </p:spTree>
    <p:extLst>
      <p:ext uri="{BB962C8B-B14F-4D97-AF65-F5344CB8AC3E}">
        <p14:creationId xmlns="" xmlns:p14="http://schemas.microsoft.com/office/powerpoint/2010/main" val="180354927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303498"/>
            <a:ext cx="7128792" cy="8280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91680" y="1311610"/>
            <a:ext cx="7128792" cy="33123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174737" y="4803998"/>
            <a:ext cx="2133600" cy="216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 b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DCA5BB6B-C98F-474E-9E24-4E0F1BBFF726}" type="datetime1">
              <a:rPr lang="ru-RU" smtClean="0"/>
              <a:pPr/>
              <a:t>24.03.2022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692463" y="4803998"/>
            <a:ext cx="2895600" cy="216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 b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70981" y="4803998"/>
            <a:ext cx="432048" cy="216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 b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40601B83-8D4A-48A8-8415-B92BF05CF72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231AC4C0-C0A6-4B97-BFEC-E7A1BCAE85B9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email"/>
          <a:srcRect/>
          <a:stretch/>
        </p:blipFill>
        <p:spPr>
          <a:xfrm>
            <a:off x="0" y="19651"/>
            <a:ext cx="1352549" cy="512384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12416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5" r:id="rId2"/>
    <p:sldLayoutId id="2147483666" r:id="rId3"/>
    <p:sldLayoutId id="2147483667" r:id="rId4"/>
    <p:sldLayoutId id="2147483668" r:id="rId5"/>
    <p:sldLayoutId id="2147483649" r:id="rId6"/>
    <p:sldLayoutId id="2147483650" r:id="rId7"/>
    <p:sldLayoutId id="2147483651" r:id="rId8"/>
    <p:sldLayoutId id="2147483652" r:id="rId9"/>
    <p:sldLayoutId id="2147483661" r:id="rId10"/>
    <p:sldLayoutId id="2147483662" r:id="rId11"/>
    <p:sldLayoutId id="2147483663" r:id="rId12"/>
    <p:sldLayoutId id="2147483664" r:id="rId13"/>
    <p:sldLayoutId id="2147483669" r:id="rId14"/>
    <p:sldLayoutId id="2147483670" r:id="rId15"/>
    <p:sldLayoutId id="2147483654" r:id="rId16"/>
    <p:sldLayoutId id="2147483655" r:id="rId17"/>
    <p:sldLayoutId id="2147483656" r:id="rId18"/>
    <p:sldLayoutId id="2147483657" r:id="rId19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400" kern="1200">
          <a:solidFill>
            <a:srgbClr val="003E8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600"/>
        </a:spcBef>
        <a:buFont typeface="Arial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82493691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ШКОЛА ЗДОРОВЬЯ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14" name="Объект 3">
            <a:extLst>
              <a:ext uri="{FF2B5EF4-FFF2-40B4-BE49-F238E27FC236}">
                <a16:creationId xmlns="" xmlns:a16="http://schemas.microsoft.com/office/drawing/2014/main" id="{79A4AE57-A108-41B3-A236-E1B8BAD5E19F}"/>
              </a:ext>
            </a:extLst>
          </p:cNvPr>
          <p:cNvSpPr txBox="1">
            <a:spLocks/>
          </p:cNvSpPr>
          <p:nvPr/>
        </p:nvSpPr>
        <p:spPr>
          <a:xfrm>
            <a:off x="1692462" y="1131590"/>
            <a:ext cx="7272025" cy="4011910"/>
          </a:xfrm>
          <a:prstGeom prst="rect">
            <a:avLst/>
          </a:prstGeom>
        </p:spPr>
        <p:txBody>
          <a:bodyPr>
            <a:normAutofit fontScale="40000" lnSpcReduction="20000"/>
          </a:bodyPr>
          <a:lstStyle>
            <a:lvl1pPr marL="0" indent="0" algn="l" defTabSz="914400" rtl="0" eaLnBrk="1" latinLnBrk="0" hangingPunct="1">
              <a:spcBef>
                <a:spcPts val="6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4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4000" dirty="0"/>
              <a:t>Актуальность проекта обусловлена следующими характерными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4000" dirty="0"/>
              <a:t>особенностями районной образовательной системы: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4000" dirty="0" smtClean="0"/>
              <a:t> </a:t>
            </a:r>
            <a:r>
              <a:rPr lang="ru-RU" sz="4000" dirty="0"/>
              <a:t>увеличение объема суммарной учебной нагрузки на обучающихся </a:t>
            </a:r>
            <a:r>
              <a:rPr lang="ru-RU" sz="4000" dirty="0" smtClean="0"/>
              <a:t>и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4000" dirty="0" smtClean="0"/>
              <a:t>объема работы на педагогических работников;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4000" dirty="0" smtClean="0"/>
              <a:t> </a:t>
            </a:r>
            <a:r>
              <a:rPr lang="ru-RU" sz="4000" dirty="0"/>
              <a:t>сложная экологическая ситуация в Невском районе;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4000" dirty="0" smtClean="0"/>
              <a:t> стремительный </a:t>
            </a:r>
            <a:r>
              <a:rPr lang="ru-RU" sz="4000" dirty="0"/>
              <a:t>рост новостроек, недостаточный уровень развития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4000" dirty="0"/>
              <a:t>социальной инфраструктуры, учреждений образования,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4000" dirty="0"/>
              <a:t>здравоохранения;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4000" dirty="0" smtClean="0"/>
              <a:t> </a:t>
            </a:r>
            <a:r>
              <a:rPr lang="ru-RU" sz="4000" dirty="0"/>
              <a:t>недостаточное внимание к профессиональному здоровью педагога;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4000" dirty="0" smtClean="0"/>
              <a:t> </a:t>
            </a:r>
            <a:r>
              <a:rPr lang="ru-RU" sz="4000" dirty="0"/>
              <a:t>нарушение режима дня, режима питания, объема двигательной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4000" dirty="0"/>
              <a:t>активности у участников образовательного процесса;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4000" dirty="0" smtClean="0"/>
              <a:t> </a:t>
            </a:r>
            <a:r>
              <a:rPr lang="ru-RU" sz="4000" dirty="0"/>
              <a:t>необходимость создания в образовательных организациях Служб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4000" dirty="0"/>
              <a:t>здоровья</a:t>
            </a:r>
          </a:p>
        </p:txBody>
      </p:sp>
    </p:spTree>
    <p:extLst>
      <p:ext uri="{BB962C8B-B14F-4D97-AF65-F5344CB8AC3E}">
        <p14:creationId xmlns="" xmlns:p14="http://schemas.microsoft.com/office/powerpoint/2010/main" val="258681761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Понятие здоровья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14" name="Объект 3">
            <a:extLst>
              <a:ext uri="{FF2B5EF4-FFF2-40B4-BE49-F238E27FC236}">
                <a16:creationId xmlns="" xmlns:a16="http://schemas.microsoft.com/office/drawing/2014/main" id="{79A4AE57-A108-41B3-A236-E1B8BAD5E19F}"/>
              </a:ext>
            </a:extLst>
          </p:cNvPr>
          <p:cNvSpPr txBox="1">
            <a:spLocks/>
          </p:cNvSpPr>
          <p:nvPr/>
        </p:nvSpPr>
        <p:spPr>
          <a:xfrm>
            <a:off x="1692463" y="1009569"/>
            <a:ext cx="7451537" cy="413393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4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ru-RU" sz="4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602198" y="1183708"/>
            <a:ext cx="763206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Под </a:t>
            </a:r>
            <a:r>
              <a:rPr lang="ru-RU" sz="2000" u="sng" dirty="0">
                <a:solidFill>
                  <a:srgbClr val="003E81"/>
                </a:solidFill>
              </a:rPr>
              <a:t>физическим здоровьем </a:t>
            </a:r>
            <a:r>
              <a:rPr lang="ru-RU" sz="2000" dirty="0"/>
              <a:t>понимается текущее состояние функциональных возможностей органов и систем организма. </a:t>
            </a:r>
          </a:p>
          <a:p>
            <a:endParaRPr lang="ru-RU" sz="2000" dirty="0"/>
          </a:p>
          <a:p>
            <a:r>
              <a:rPr lang="ru-RU" sz="2000" u="sng" dirty="0">
                <a:solidFill>
                  <a:srgbClr val="003E81"/>
                </a:solidFill>
              </a:rPr>
              <a:t>Психическое здоровье </a:t>
            </a:r>
            <a:r>
              <a:rPr lang="ru-RU" sz="2000" dirty="0"/>
              <a:t>рассматривается как состояние психической сферы человека, характеризующееся общим душевным комфортом, обеспечивающее адекватную регуляцию поведения и обусловленное потребностями биологического и социального характера. </a:t>
            </a:r>
          </a:p>
        </p:txBody>
      </p:sp>
    </p:spTree>
    <p:extLst>
      <p:ext uri="{BB962C8B-B14F-4D97-AF65-F5344CB8AC3E}">
        <p14:creationId xmlns="" xmlns:p14="http://schemas.microsoft.com/office/powerpoint/2010/main" val="38315119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Понятие здоровья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14" name="Объект 3">
            <a:extLst>
              <a:ext uri="{FF2B5EF4-FFF2-40B4-BE49-F238E27FC236}">
                <a16:creationId xmlns="" xmlns:a16="http://schemas.microsoft.com/office/drawing/2014/main" id="{79A4AE57-A108-41B3-A236-E1B8BAD5E19F}"/>
              </a:ext>
            </a:extLst>
          </p:cNvPr>
          <p:cNvSpPr txBox="1">
            <a:spLocks/>
          </p:cNvSpPr>
          <p:nvPr/>
        </p:nvSpPr>
        <p:spPr>
          <a:xfrm>
            <a:off x="1692463" y="1009569"/>
            <a:ext cx="7451537" cy="413393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4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ru-RU" sz="4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692463" y="1311610"/>
            <a:ext cx="711056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r>
              <a:rPr lang="ru-RU" sz="2400" dirty="0">
                <a:solidFill>
                  <a:srgbClr val="003E81"/>
                </a:solidFill>
              </a:rPr>
              <a:t>Социальное здоровье </a:t>
            </a:r>
            <a:r>
              <a:rPr lang="ru-RU" sz="2400" dirty="0"/>
              <a:t>понимается как система ценностей, установок и мотивов поведения в социальной среде. </a:t>
            </a:r>
          </a:p>
          <a:p>
            <a:endParaRPr lang="ru-RU" sz="2400" dirty="0"/>
          </a:p>
          <a:p>
            <a:r>
              <a:rPr lang="ru-RU" sz="2400" u="sng" dirty="0">
                <a:solidFill>
                  <a:srgbClr val="003E81"/>
                </a:solidFill>
              </a:rPr>
              <a:t>Духовное здоровье </a:t>
            </a:r>
            <a:r>
              <a:rPr lang="ru-RU" sz="2400" dirty="0"/>
              <a:t>человека - это система его мышления и отношение к окружающему миру.</a:t>
            </a:r>
          </a:p>
        </p:txBody>
      </p:sp>
    </p:spTree>
    <p:extLst>
      <p:ext uri="{BB962C8B-B14F-4D97-AF65-F5344CB8AC3E}">
        <p14:creationId xmlns="" xmlns:p14="http://schemas.microsoft.com/office/powerpoint/2010/main" val="273986088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Здоровый образ жизни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14" name="Объект 3">
            <a:extLst>
              <a:ext uri="{FF2B5EF4-FFF2-40B4-BE49-F238E27FC236}">
                <a16:creationId xmlns="" xmlns:a16="http://schemas.microsoft.com/office/drawing/2014/main" id="{79A4AE57-A108-41B3-A236-E1B8BAD5E19F}"/>
              </a:ext>
            </a:extLst>
          </p:cNvPr>
          <p:cNvSpPr txBox="1">
            <a:spLocks/>
          </p:cNvSpPr>
          <p:nvPr/>
        </p:nvSpPr>
        <p:spPr>
          <a:xfrm>
            <a:off x="1692463" y="1009569"/>
            <a:ext cx="7451537" cy="4133931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0" indent="0" algn="l" defTabSz="914400" rtl="0" eaLnBrk="1" latinLnBrk="0" hangingPunct="1">
              <a:spcBef>
                <a:spcPts val="6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4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3500" dirty="0"/>
              <a:t>Это образ жизни,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3500" dirty="0"/>
              <a:t>способствующий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3500" dirty="0" smtClean="0"/>
              <a:t>формированию</a:t>
            </a:r>
            <a:r>
              <a:rPr lang="ru-RU" sz="3500" dirty="0"/>
              <a:t>,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3500" dirty="0" smtClean="0"/>
              <a:t>сохранению</a:t>
            </a:r>
            <a:r>
              <a:rPr lang="ru-RU" sz="3500" dirty="0"/>
              <a:t>,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ru-RU" sz="3500" dirty="0" smtClean="0"/>
              <a:t>укреплению</a:t>
            </a:r>
            <a:endParaRPr lang="ru-RU" sz="35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3500" dirty="0"/>
              <a:t>индивидуального </a:t>
            </a:r>
            <a:r>
              <a:rPr lang="ru-RU" sz="3500" dirty="0" smtClean="0"/>
              <a:t>здоровья человека</a:t>
            </a:r>
            <a:r>
              <a:rPr lang="ru-RU" sz="3500" dirty="0"/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3133710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Проект "Здоровье"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14</a:t>
            </a:fld>
            <a:endParaRPr lang="ru-RU"/>
          </a:p>
        </p:txBody>
      </p:sp>
      <p:sp>
        <p:nvSpPr>
          <p:cNvPr id="14" name="Объект 3">
            <a:extLst>
              <a:ext uri="{FF2B5EF4-FFF2-40B4-BE49-F238E27FC236}">
                <a16:creationId xmlns="" xmlns:a16="http://schemas.microsoft.com/office/drawing/2014/main" id="{79A4AE57-A108-41B3-A236-E1B8BAD5E19F}"/>
              </a:ext>
            </a:extLst>
          </p:cNvPr>
          <p:cNvSpPr txBox="1">
            <a:spLocks/>
          </p:cNvSpPr>
          <p:nvPr/>
        </p:nvSpPr>
        <p:spPr>
          <a:xfrm>
            <a:off x="1692462" y="1131590"/>
            <a:ext cx="7272025" cy="4011910"/>
          </a:xfrm>
          <a:prstGeom prst="rect">
            <a:avLst/>
          </a:prstGeom>
        </p:spPr>
        <p:txBody>
          <a:bodyPr>
            <a:normAutofit fontScale="47500" lnSpcReduction="20000"/>
          </a:bodyPr>
          <a:lstStyle>
            <a:lvl1pPr marL="0" indent="0" algn="l" defTabSz="914400" rtl="0" eaLnBrk="1" latinLnBrk="0" hangingPunct="1">
              <a:spcBef>
                <a:spcPts val="6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4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4000" dirty="0"/>
              <a:t>Актуальность проекта обусловлена следующими </a:t>
            </a:r>
            <a:r>
              <a:rPr lang="ru-RU" sz="4000" dirty="0" smtClean="0"/>
              <a:t>характерными особенностями :</a:t>
            </a:r>
            <a:endParaRPr lang="ru-RU" sz="40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4000" dirty="0" smtClean="0"/>
              <a:t> </a:t>
            </a:r>
            <a:r>
              <a:rPr lang="ru-RU" sz="4000" dirty="0"/>
              <a:t>увеличение объема суммарной учебной нагрузки на обучающихся </a:t>
            </a:r>
            <a:r>
              <a:rPr lang="ru-RU" sz="4000" dirty="0" smtClean="0"/>
              <a:t>и объема работы на педагогических работников;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4000" dirty="0" smtClean="0"/>
              <a:t> недостаточный </a:t>
            </a:r>
            <a:r>
              <a:rPr lang="ru-RU" sz="4000" dirty="0"/>
              <a:t>уровень </a:t>
            </a:r>
            <a:r>
              <a:rPr lang="ru-RU" sz="4000" dirty="0" smtClean="0"/>
              <a:t>развития социальной </a:t>
            </a:r>
            <a:r>
              <a:rPr lang="ru-RU" sz="4000" dirty="0"/>
              <a:t>инфраструктуры, </a:t>
            </a:r>
            <a:endParaRPr lang="ru-RU" sz="4000" dirty="0" smtClean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4000" dirty="0" smtClean="0"/>
              <a:t> </a:t>
            </a:r>
            <a:r>
              <a:rPr lang="ru-RU" sz="4000" dirty="0"/>
              <a:t>недостаточное внимание к профессиональному здоровью педагога;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4000" dirty="0" smtClean="0"/>
              <a:t> </a:t>
            </a:r>
            <a:r>
              <a:rPr lang="ru-RU" sz="4000" dirty="0"/>
              <a:t>нарушение режима дня, режима питания, объема </a:t>
            </a:r>
            <a:r>
              <a:rPr lang="ru-RU" sz="4000" dirty="0" smtClean="0"/>
              <a:t>двигательной активности </a:t>
            </a:r>
            <a:r>
              <a:rPr lang="ru-RU" sz="4000" dirty="0"/>
              <a:t>у участников образовательного </a:t>
            </a:r>
            <a:r>
              <a:rPr lang="ru-RU" sz="4000" dirty="0" smtClean="0"/>
              <a:t>процесса</a:t>
            </a:r>
            <a:endParaRPr lang="ru-RU" sz="4000" dirty="0"/>
          </a:p>
        </p:txBody>
      </p:sp>
    </p:spTree>
    <p:extLst>
      <p:ext uri="{BB962C8B-B14F-4D97-AF65-F5344CB8AC3E}">
        <p14:creationId xmlns="" xmlns:p14="http://schemas.microsoft.com/office/powerpoint/2010/main" val="19187699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Правила взаимодействия семьи и школы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15</a:t>
            </a:fld>
            <a:endParaRPr lang="ru-RU"/>
          </a:p>
        </p:txBody>
      </p:sp>
      <p:sp>
        <p:nvSpPr>
          <p:cNvPr id="14" name="Объект 3">
            <a:extLst>
              <a:ext uri="{FF2B5EF4-FFF2-40B4-BE49-F238E27FC236}">
                <a16:creationId xmlns="" xmlns:a16="http://schemas.microsoft.com/office/drawing/2014/main" id="{79A4AE57-A108-41B3-A236-E1B8BAD5E19F}"/>
              </a:ext>
            </a:extLst>
          </p:cNvPr>
          <p:cNvSpPr txBox="1">
            <a:spLocks/>
          </p:cNvSpPr>
          <p:nvPr/>
        </p:nvSpPr>
        <p:spPr>
          <a:xfrm>
            <a:off x="1692463" y="1009569"/>
            <a:ext cx="7451537" cy="4133931"/>
          </a:xfrm>
          <a:prstGeom prst="rect">
            <a:avLst/>
          </a:prstGeom>
        </p:spPr>
        <p:txBody>
          <a:bodyPr>
            <a:normAutofit fontScale="47500" lnSpcReduction="20000"/>
          </a:bodyPr>
          <a:lstStyle>
            <a:lvl1pPr marL="0" indent="0" algn="l" defTabSz="914400" rtl="0" eaLnBrk="1" latinLnBrk="0" hangingPunct="1">
              <a:spcBef>
                <a:spcPts val="6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4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3500" u="sng" dirty="0">
                <a:solidFill>
                  <a:srgbClr val="003E81"/>
                </a:solidFill>
              </a:rPr>
              <a:t>Первое правило. </a:t>
            </a:r>
            <a:r>
              <a:rPr lang="ru-RU" sz="3500" dirty="0"/>
              <a:t>В основе работы школы и классного руководителя с семьей должны быть действия и мероприятия, направленные на укрепление и повышение авторитета родителей.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ru-RU" sz="35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3500" u="sng" dirty="0">
                <a:solidFill>
                  <a:srgbClr val="003E81"/>
                </a:solidFill>
              </a:rPr>
              <a:t>Второе правило. </a:t>
            </a:r>
            <a:r>
              <a:rPr lang="ru-RU" sz="3500" dirty="0"/>
              <a:t>Доверие к воспитательным возможностям родителей, повышение уровня их педагогической культуры и активности в воспитании.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ru-RU" sz="35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3500" u="sng" dirty="0">
                <a:solidFill>
                  <a:srgbClr val="003E81"/>
                </a:solidFill>
              </a:rPr>
              <a:t>Третье правило. </a:t>
            </a:r>
            <a:r>
              <a:rPr lang="ru-RU" sz="3500" dirty="0"/>
              <a:t>Педагогический такт, недопустимость неосторожного вмешательства в жизнь семьи.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ru-RU" sz="35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3500" u="sng" dirty="0">
                <a:solidFill>
                  <a:srgbClr val="003E81"/>
                </a:solidFill>
              </a:rPr>
              <a:t>Четвертое правило. </a:t>
            </a:r>
            <a:r>
              <a:rPr lang="ru-RU" sz="3500" dirty="0"/>
              <a:t>Жизнеутверждающий, мажорный настрой в решении проблем воспитания, опора на положительные качества ребенка, на сильные стороны семейного воспитания, ориентация на успешное развитие личности.</a:t>
            </a:r>
          </a:p>
        </p:txBody>
      </p:sp>
    </p:spTree>
    <p:extLst>
      <p:ext uri="{BB962C8B-B14F-4D97-AF65-F5344CB8AC3E}">
        <p14:creationId xmlns="" xmlns:p14="http://schemas.microsoft.com/office/powerpoint/2010/main" val="8358864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3759882"/>
            <a:ext cx="7128792" cy="828092"/>
          </a:xfrm>
        </p:spPr>
        <p:txBody>
          <a:bodyPr/>
          <a:lstStyle/>
          <a:p>
            <a:r>
              <a:rPr lang="en-US" dirty="0" smtClean="0"/>
              <a:t>https</a:t>
            </a:r>
            <a:r>
              <a:rPr lang="en-US" dirty="0"/>
              <a:t>://school329.spb.ru/extra/school-projects/sport-for-all.html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16</a:t>
            </a:fld>
            <a:endParaRPr lang="ru-RU"/>
          </a:p>
        </p:txBody>
      </p:sp>
      <p:sp>
        <p:nvSpPr>
          <p:cNvPr id="6" name="Рисунок 5">
            <a:extLst>
              <a:ext uri="{FF2B5EF4-FFF2-40B4-BE49-F238E27FC236}">
                <a16:creationId xmlns="" xmlns:a16="http://schemas.microsoft.com/office/drawing/2014/main" id="{45DA2991-6865-48D8-BD22-D2648476DBD8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  <p:sp>
        <p:nvSpPr>
          <p:cNvPr id="10" name="Рисунок 9">
            <a:extLst>
              <a:ext uri="{FF2B5EF4-FFF2-40B4-BE49-F238E27FC236}">
                <a16:creationId xmlns="" xmlns:a16="http://schemas.microsoft.com/office/drawing/2014/main" id="{78E55DF0-274C-4BE1-80BA-82A4087F4275}"/>
              </a:ext>
            </a:extLst>
          </p:cNvPr>
          <p:cNvSpPr>
            <a:spLocks noGrp="1"/>
          </p:cNvSpPr>
          <p:nvPr>
            <p:ph type="pic" idx="16"/>
          </p:nvPr>
        </p:nvSpPr>
        <p:spPr/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746309" y="249492"/>
            <a:ext cx="7128792" cy="8280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rgbClr val="003E8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Проект "Здоровье"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726875" y="1291117"/>
            <a:ext cx="3443465" cy="205720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330167" y="1290478"/>
            <a:ext cx="3468772" cy="205784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1521702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17</a:t>
            </a:fld>
            <a:endParaRPr lang="ru-RU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4"/>
          </p:nvPr>
        </p:nvPicPr>
        <p:blipFill>
          <a:blip r:embed="rId2" cstate="email"/>
          <a:srcRect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9" name="Рисунок 8"/>
          <p:cNvPicPr>
            <a:picLocks noGrp="1" noChangeAspect="1"/>
          </p:cNvPicPr>
          <p:nvPr>
            <p:ph type="pic" idx="16"/>
          </p:nvPr>
        </p:nvPicPr>
        <p:blipFill>
          <a:blip r:embed="rId3" cstate="email"/>
          <a:srcRect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1746309" y="249492"/>
            <a:ext cx="7128792" cy="8280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rgbClr val="003E8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Проект "Здоровье"</a:t>
            </a:r>
          </a:p>
        </p:txBody>
      </p:sp>
    </p:spTree>
    <p:extLst>
      <p:ext uri="{BB962C8B-B14F-4D97-AF65-F5344CB8AC3E}">
        <p14:creationId xmlns="" xmlns:p14="http://schemas.microsoft.com/office/powerpoint/2010/main" val="247224900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18</a:t>
            </a:fld>
            <a:endParaRPr lang="ru-RU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746309" y="249492"/>
            <a:ext cx="7128792" cy="8280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rgbClr val="003E8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Проект "Здоровье"</a:t>
            </a:r>
          </a:p>
        </p:txBody>
      </p:sp>
      <p:sp>
        <p:nvSpPr>
          <p:cNvPr id="2" name="Рисунок 1"/>
          <p:cNvSpPr>
            <a:spLocks noGrp="1"/>
          </p:cNvSpPr>
          <p:nvPr>
            <p:ph type="pic" idx="14"/>
          </p:nvPr>
        </p:nvSpPr>
        <p:spPr/>
      </p:sp>
      <p:pic>
        <p:nvPicPr>
          <p:cNvPr id="10" name="Рисунок 9"/>
          <p:cNvPicPr>
            <a:picLocks noGrp="1" noChangeAspect="1"/>
          </p:cNvPicPr>
          <p:nvPr>
            <p:ph type="pic" idx="16"/>
          </p:nvPr>
        </p:nvPicPr>
        <p:blipFill>
          <a:blip r:embed="rId2" cstate="email"/>
          <a:srcRect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691680" y="1275607"/>
            <a:ext cx="3513857" cy="208823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697561" y="3461849"/>
            <a:ext cx="1239778" cy="156363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3023828" y="3469236"/>
            <a:ext cx="1163633" cy="154886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4355977" y="3469235"/>
            <a:ext cx="1161648" cy="154886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7" cstate="email"/>
          <a:srcRect/>
          <a:stretch/>
        </p:blipFill>
        <p:spPr>
          <a:xfrm>
            <a:off x="5622179" y="3456302"/>
            <a:ext cx="1250122" cy="156179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6952343" y="3444722"/>
            <a:ext cx="1041289" cy="156940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8092907" y="3459074"/>
            <a:ext cx="782194" cy="155625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7068998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922308" y="681539"/>
            <a:ext cx="3888431" cy="2124237"/>
          </a:xfrm>
        </p:spPr>
        <p:txBody>
          <a:bodyPr>
            <a:noAutofit/>
          </a:bodyPr>
          <a:lstStyle/>
          <a:p>
            <a:r>
              <a:rPr lang="ru-RU" sz="2000" dirty="0"/>
              <a:t>Взаимодействие педагогов и родителей по сохранению и укреплению здоровья, формированию здорового образа жизни, созданию </a:t>
            </a:r>
            <a:r>
              <a:rPr lang="ru-RU" sz="2000" dirty="0" err="1"/>
              <a:t>здоровьесберегающей</a:t>
            </a:r>
            <a:r>
              <a:rPr lang="ru-RU" sz="2000" dirty="0"/>
              <a:t> среды в школе с использованием цифровых технологий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5"/>
          </p:nvPr>
        </p:nvSpPr>
        <p:spPr>
          <a:xfrm>
            <a:off x="4922308" y="3043835"/>
            <a:ext cx="3892522" cy="1980219"/>
          </a:xfrm>
        </p:spPr>
        <p:txBody>
          <a:bodyPr>
            <a:normAutofit/>
          </a:bodyPr>
          <a:lstStyle/>
          <a:p>
            <a:r>
              <a:rPr lang="ru-RU" dirty="0"/>
              <a:t>Докладчик</a:t>
            </a:r>
            <a:br>
              <a:rPr lang="ru-RU" dirty="0"/>
            </a:br>
            <a:r>
              <a:rPr lang="ru-RU" sz="1400" i="1" dirty="0" err="1"/>
              <a:t>Висицкая</a:t>
            </a:r>
            <a:r>
              <a:rPr lang="ru-RU" sz="1400" i="1" dirty="0"/>
              <a:t> Екатерина Юрьевна, заместитель директора по УВР ГБОУ лицея №329 Невского района Санкт-Петербурга, методист ГБУ ДППО ИМЦ Невского района Санкт-Петербурга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2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0755392F-B4A1-464F-9E68-495EC6C8625F}"/>
              </a:ext>
            </a:extLst>
          </p:cNvPr>
          <p:cNvPicPr>
            <a:picLocks noGrp="1" noChangeAspect="1"/>
          </p:cNvPicPr>
          <p:nvPr>
            <p:ph type="pic" idx="14"/>
          </p:nvPr>
        </p:nvPicPr>
        <p:blipFill>
          <a:blip r:embed="rId2" cstate="email"/>
          <a:srcRect/>
          <a:stretch>
            <a:fillRect/>
          </a:stretch>
        </p:blipFill>
        <p:spPr/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430382" y="516386"/>
            <a:ext cx="3063975" cy="411072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997575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14" name="Объект 3">
            <a:extLst>
              <a:ext uri="{FF2B5EF4-FFF2-40B4-BE49-F238E27FC236}">
                <a16:creationId xmlns="" xmlns:a16="http://schemas.microsoft.com/office/drawing/2014/main" id="{79A4AE57-A108-41B3-A236-E1B8BAD5E19F}"/>
              </a:ext>
            </a:extLst>
          </p:cNvPr>
          <p:cNvSpPr txBox="1">
            <a:spLocks/>
          </p:cNvSpPr>
          <p:nvPr/>
        </p:nvSpPr>
        <p:spPr>
          <a:xfrm>
            <a:off x="1692463" y="1009569"/>
            <a:ext cx="7451537" cy="413393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4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ru-RU" sz="4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692463" y="833747"/>
            <a:ext cx="7110566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r>
              <a:rPr lang="ru-RU" sz="2400" dirty="0">
                <a:solidFill>
                  <a:srgbClr val="003E81"/>
                </a:solidFill>
              </a:rPr>
              <a:t>“ Здоровье до того перевешивает все остальные блага жизни, что поистине здоровый нищий счастливее больного короля.”</a:t>
            </a:r>
          </a:p>
          <a:p>
            <a:r>
              <a:rPr lang="ru-RU" sz="2400" dirty="0">
                <a:solidFill>
                  <a:srgbClr val="003E81"/>
                </a:solidFill>
              </a:rPr>
              <a:t>Артур Шопенгауэр</a:t>
            </a:r>
          </a:p>
          <a:p>
            <a:endParaRPr lang="ru-RU" sz="2400" dirty="0">
              <a:solidFill>
                <a:srgbClr val="003E81"/>
              </a:solidFill>
            </a:endParaRPr>
          </a:p>
          <a:p>
            <a:r>
              <a:rPr lang="ru-RU" sz="2400" dirty="0">
                <a:solidFill>
                  <a:srgbClr val="003E81"/>
                </a:solidFill>
              </a:rPr>
              <a:t>“ Кто крепок телом, может терпеть и жару, и холод. Так и тот, кто здоров душевно, в состоянии перенести и гнев, и горе, и радость, и остальные чувства.”</a:t>
            </a:r>
          </a:p>
          <a:p>
            <a:r>
              <a:rPr lang="ru-RU" sz="2400" dirty="0">
                <a:solidFill>
                  <a:srgbClr val="003E81"/>
                </a:solidFill>
              </a:rPr>
              <a:t>Эпиктет</a:t>
            </a:r>
            <a:endParaRPr lang="ru-RU" sz="2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203848" y="0"/>
            <a:ext cx="3492388" cy="124825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761827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917793" y="2896593"/>
            <a:ext cx="3888431" cy="2124237"/>
          </a:xfrm>
        </p:spPr>
        <p:txBody>
          <a:bodyPr>
            <a:noAutofit/>
          </a:bodyPr>
          <a:lstStyle/>
          <a:p>
            <a:r>
              <a:rPr lang="ru-RU" sz="2000" dirty="0"/>
              <a:t>Программа развития системы образования Невского района Санкт-Петербурга на 2020–2024 годы (далее Программа) разработана в контексте федеральных и региональных проектов и программ национального проекта «Образование», Стратегии социального и экономического развития Санкт-Петербурга на период до 2035 года, Государственной программы Санкт-Петербурга «Развитие образования в Санкт-Петербурге».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4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0755392F-B4A1-464F-9E68-495EC6C8625F}"/>
              </a:ext>
            </a:extLst>
          </p:cNvPr>
          <p:cNvPicPr>
            <a:picLocks noGrp="1" noChangeAspect="1"/>
          </p:cNvPicPr>
          <p:nvPr>
            <p:ph type="pic" idx="14"/>
          </p:nvPr>
        </p:nvPicPr>
        <p:blipFill>
          <a:blip r:embed="rId2" cstate="email"/>
          <a:srcRect/>
          <a:stretch>
            <a:fillRect/>
          </a:stretch>
        </p:blipFill>
        <p:spPr/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340939" y="1226"/>
            <a:ext cx="3218967" cy="514547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0589844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1800" dirty="0"/>
              <a:t>Программа развития системы образования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Невского </a:t>
            </a:r>
            <a:r>
              <a:rPr lang="ru-RU" sz="1800" dirty="0"/>
              <a:t>района Санкт-Петербурга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14" name="Объект 3">
            <a:extLst>
              <a:ext uri="{FF2B5EF4-FFF2-40B4-BE49-F238E27FC236}">
                <a16:creationId xmlns="" xmlns:a16="http://schemas.microsoft.com/office/drawing/2014/main" id="{79A4AE57-A108-41B3-A236-E1B8BAD5E19F}"/>
              </a:ext>
            </a:extLst>
          </p:cNvPr>
          <p:cNvSpPr txBox="1">
            <a:spLocks/>
          </p:cNvSpPr>
          <p:nvPr/>
        </p:nvSpPr>
        <p:spPr>
          <a:xfrm>
            <a:off x="1583668" y="1023578"/>
            <a:ext cx="7110566" cy="3888432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marL="0" indent="0" algn="l" defTabSz="914400" rtl="0" eaLnBrk="1" latinLnBrk="0" hangingPunct="1">
              <a:spcBef>
                <a:spcPts val="6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400" dirty="0"/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3000" dirty="0"/>
              <a:t>Программа актуализирует цели, задачи, приоритетные направления развития отрасли «Образование» и является проектным документом по достижению целевых показателей стратегии развития образования в Невском районе Санкт-Петербурга. </a:t>
            </a:r>
            <a:endParaRPr lang="ru-RU" sz="3000" dirty="0" smtClean="0"/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3000" dirty="0" smtClean="0"/>
              <a:t>В </a:t>
            </a:r>
            <a:r>
              <a:rPr lang="ru-RU" sz="3000" dirty="0"/>
              <a:t>данной Программе под Школой понимается государственная образовательная организация любого типа и вида, расположенная на территории Невского района Санкт-Петербурга. </a:t>
            </a:r>
            <a:endParaRPr lang="ru-RU" sz="3000" dirty="0" smtClean="0"/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3000" dirty="0" smtClean="0"/>
              <a:t>Программа </a:t>
            </a:r>
            <a:r>
              <a:rPr lang="ru-RU" sz="3000" dirty="0"/>
              <a:t>сформирована с учетом анализа состояния, основных тенденций и потребностей развития системы образования в Невском районе Санкт-Петербурга.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8029726" y="65355"/>
            <a:ext cx="773303" cy="958223"/>
          </a:xfrm>
          <a:prstGeom prst="rect">
            <a:avLst/>
          </a:prstGeom>
          <a:ln w="15875">
            <a:solidFill>
              <a:schemeClr val="accent1"/>
            </a:solidFill>
          </a:ln>
        </p:spPr>
      </p:pic>
    </p:spTree>
    <p:extLst>
      <p:ext uri="{BB962C8B-B14F-4D97-AF65-F5344CB8AC3E}">
        <p14:creationId xmlns="" xmlns:p14="http://schemas.microsoft.com/office/powerpoint/2010/main" val="340036200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55676" y="4047914"/>
            <a:ext cx="6678518" cy="425054"/>
          </a:xfrm>
        </p:spPr>
        <p:txBody>
          <a:bodyPr>
            <a:noAutofit/>
          </a:bodyPr>
          <a:lstStyle/>
          <a:p>
            <a:r>
              <a:rPr lang="ru-RU" sz="2800" dirty="0"/>
              <a:t>Невский район Санкт-Петербурга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6</a:t>
            </a:fld>
            <a:endParaRPr lang="ru-RU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439652" y="483518"/>
            <a:ext cx="7596844" cy="327636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8577866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14" name="Объект 3">
            <a:extLst>
              <a:ext uri="{FF2B5EF4-FFF2-40B4-BE49-F238E27FC236}">
                <a16:creationId xmlns="" xmlns:a16="http://schemas.microsoft.com/office/drawing/2014/main" id="{79A4AE57-A108-41B3-A236-E1B8BAD5E19F}"/>
              </a:ext>
            </a:extLst>
          </p:cNvPr>
          <p:cNvSpPr txBox="1">
            <a:spLocks/>
          </p:cNvSpPr>
          <p:nvPr/>
        </p:nvSpPr>
        <p:spPr>
          <a:xfrm>
            <a:off x="1692463" y="1009569"/>
            <a:ext cx="7451537" cy="413393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4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Стратегическая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линия «Семья. Поддержка. Развитие»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ШКОЛА ЗДОРОВЬЯ</a:t>
            </a:r>
            <a:endParaRPr lang="ru-RU" dirty="0"/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5004048" y="1671650"/>
            <a:ext cx="0" cy="619436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2286000" y="2380128"/>
            <a:ext cx="57783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Целевой районный проект «Школа здоровья»</a:t>
            </a:r>
          </a:p>
        </p:txBody>
      </p:sp>
      <p:cxnSp>
        <p:nvCxnSpPr>
          <p:cNvPr id="16" name="Прямая со стрелкой 15"/>
          <p:cNvCxnSpPr/>
          <p:nvPr/>
        </p:nvCxnSpPr>
        <p:spPr>
          <a:xfrm>
            <a:off x="5004048" y="2895786"/>
            <a:ext cx="0" cy="619436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2017073" y="3577148"/>
            <a:ext cx="63539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Навигатор реализации проекта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«Школа здоровья»</a:t>
            </a:r>
          </a:p>
        </p:txBody>
      </p:sp>
    </p:spTree>
    <p:extLst>
      <p:ext uri="{BB962C8B-B14F-4D97-AF65-F5344CB8AC3E}">
        <p14:creationId xmlns="" xmlns:p14="http://schemas.microsoft.com/office/powerpoint/2010/main" val="365408428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9652" y="699542"/>
            <a:ext cx="2700300" cy="3492388"/>
          </a:xfrm>
        </p:spPr>
        <p:txBody>
          <a:bodyPr>
            <a:noAutofit/>
          </a:bodyPr>
          <a:lstStyle/>
          <a:p>
            <a:r>
              <a:rPr lang="ru-RU" sz="1800" dirty="0"/>
              <a:t>Цель проекта: создание условий для сохранения и укрепления здоровья участников образовательных отношений в образовательных организациях, совершенствования системы обеспечения </a:t>
            </a:r>
            <a:r>
              <a:rPr lang="ru-RU" sz="1800" dirty="0" err="1"/>
              <a:t>здоровьесбережения</a:t>
            </a:r>
            <a:endParaRPr lang="ru-RU" sz="18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8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067944" y="759577"/>
            <a:ext cx="4959288" cy="3342303"/>
          </a:xfrm>
          <a:prstGeom prst="rect">
            <a:avLst/>
          </a:prstGeom>
          <a:ln w="22225">
            <a:solidFill>
              <a:schemeClr val="accent3">
                <a:lumMod val="50000"/>
              </a:schemeClr>
            </a:solidFill>
          </a:ln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2021522" y="-68516"/>
            <a:ext cx="7110566" cy="8280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rgbClr val="003E8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Реализация проекта «Школа </a:t>
            </a:r>
            <a:r>
              <a:rPr lang="ru-RU" dirty="0" err="1" smtClean="0"/>
              <a:t>здровья</a:t>
            </a:r>
            <a:r>
              <a:rPr lang="ru-RU" dirty="0" smtClean="0"/>
              <a:t>»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81898977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Понятие здоровья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01B83-8D4A-48A8-8415-B92BF05CF728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14" name="Объект 3">
            <a:extLst>
              <a:ext uri="{FF2B5EF4-FFF2-40B4-BE49-F238E27FC236}">
                <a16:creationId xmlns="" xmlns:a16="http://schemas.microsoft.com/office/drawing/2014/main" id="{79A4AE57-A108-41B3-A236-E1B8BAD5E19F}"/>
              </a:ext>
            </a:extLst>
          </p:cNvPr>
          <p:cNvSpPr txBox="1">
            <a:spLocks/>
          </p:cNvSpPr>
          <p:nvPr/>
        </p:nvSpPr>
        <p:spPr>
          <a:xfrm>
            <a:off x="1692463" y="1131590"/>
            <a:ext cx="7110566" cy="388843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400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3000" dirty="0" smtClean="0"/>
              <a:t>По </a:t>
            </a:r>
            <a:r>
              <a:rPr lang="ru-RU" sz="3000" dirty="0"/>
              <a:t>определению Всемирной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3000" dirty="0"/>
              <a:t>организации здравоохранения (ВОЗ)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3000" dirty="0"/>
              <a:t>●</a:t>
            </a:r>
            <a:r>
              <a:rPr lang="ru-RU" sz="3000" b="1" dirty="0"/>
              <a:t>Здоровье</a:t>
            </a:r>
            <a:r>
              <a:rPr lang="ru-RU" sz="3000" dirty="0"/>
              <a:t> – это состояние полного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3000" dirty="0"/>
              <a:t>физического, духовного </a:t>
            </a:r>
            <a:r>
              <a:rPr lang="ru-RU" sz="3000" dirty="0" smtClean="0"/>
              <a:t>и социального благополучия</a:t>
            </a:r>
            <a:r>
              <a:rPr lang="ru-RU" sz="3000" dirty="0"/>
              <a:t>, а не </a:t>
            </a:r>
            <a:r>
              <a:rPr lang="ru-RU" sz="3000" dirty="0" smtClean="0"/>
              <a:t>только отсутствие </a:t>
            </a:r>
            <a:r>
              <a:rPr lang="ru-RU" sz="3000" dirty="0"/>
              <a:t>болезни </a:t>
            </a:r>
            <a:r>
              <a:rPr lang="ru-RU" sz="3000" dirty="0" smtClean="0"/>
              <a:t>и физических дефектов</a:t>
            </a:r>
            <a:r>
              <a:rPr lang="ru-RU" sz="3000" dirty="0"/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175270823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ПМОФ201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ontrol xmlns="http://schemas.microsoft.com/VisualStudio/2011/storyboarding/control">
  <Id Name="c3dd6c66-2e05-4d33-9e0f-664cba477aa4" Revision="1" Stencil="System.MyShapes" StencilVersion="1.0"/>
</Control>
</file>

<file path=customXml/item2.xml><?xml version="1.0" encoding="utf-8"?>
<Control xmlns="http://schemas.microsoft.com/VisualStudio/2011/storyboarding/control">
  <Id Name="c3dd6c66-2e05-4d33-9e0f-664cba477aa4" Revision="1" Stencil="System.MyShapes" StencilVersion="1.0"/>
</Control>
</file>

<file path=customXml/itemProps1.xml><?xml version="1.0" encoding="utf-8"?>
<ds:datastoreItem xmlns:ds="http://schemas.openxmlformats.org/officeDocument/2006/customXml" ds:itemID="{5AF39C9F-930B-4A50-9738-9CC92B4C5057}">
  <ds:schemaRefs>
    <ds:schemaRef ds:uri="http://schemas.microsoft.com/VisualStudio/2011/storyboarding/control"/>
  </ds:schemaRefs>
</ds:datastoreItem>
</file>

<file path=customXml/itemProps2.xml><?xml version="1.0" encoding="utf-8"?>
<ds:datastoreItem xmlns:ds="http://schemas.openxmlformats.org/officeDocument/2006/customXml" ds:itemID="{5F449AF6-F624-45D8-A2A5-00D02B541F72}">
  <ds:schemaRefs>
    <ds:schemaRef ds:uri="http://schemas.microsoft.com/VisualStudio/2011/storyboarding/contro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12731</TotalTime>
  <Words>645</Words>
  <Application>Microsoft Office PowerPoint</Application>
  <PresentationFormat>Экран (16:9)</PresentationFormat>
  <Paragraphs>97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Взаимодействие педагогов и родителей по сохранению и укреплению здоровья, формированию здорового образа жизни, созданию здоровьесберегающей среды в школе с использованием цифровых технологий</vt:lpstr>
      <vt:lpstr>Слайд 3</vt:lpstr>
      <vt:lpstr>Программа развития системы образования Невского района Санкт-Петербурга на 2020–2024 годы (далее Программа) разработана в контексте федеральных и региональных проектов и программ национального проекта «Образование», Стратегии социального и экономического развития Санкт-Петербурга на период до 2035 года, Государственной программы Санкт-Петербурга «Развитие образования в Санкт-Петербурге».</vt:lpstr>
      <vt:lpstr>Программа развития системы образования  Невского района Санкт-Петербурга </vt:lpstr>
      <vt:lpstr>Невский район Санкт-Петербурга</vt:lpstr>
      <vt:lpstr>ШКОЛА ЗДОРОВЬЯ</vt:lpstr>
      <vt:lpstr>Цель проекта: создание условий для сохранения и укрепления здоровья участников образовательных отношений в образовательных организациях, совершенствования системы обеспечения здоровьесбережения</vt:lpstr>
      <vt:lpstr>Понятие здоровья</vt:lpstr>
      <vt:lpstr>ШКОЛА ЗДОРОВЬЯ</vt:lpstr>
      <vt:lpstr>Понятие здоровья</vt:lpstr>
      <vt:lpstr>Понятие здоровья</vt:lpstr>
      <vt:lpstr>Здоровый образ жизни</vt:lpstr>
      <vt:lpstr>Проект "Здоровье"</vt:lpstr>
      <vt:lpstr>Правила взаимодействия семьи и школы</vt:lpstr>
      <vt:lpstr>https://school329.spb.ru/extra/school-projects/sport-for-all.html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Николаева Елена Борисовна</dc:creator>
  <cp:lastModifiedBy>Admin</cp:lastModifiedBy>
  <cp:revision>326</cp:revision>
  <cp:lastPrinted>2017-03-30T08:39:18Z</cp:lastPrinted>
  <dcterms:created xsi:type="dcterms:W3CDTF">2017-03-23T13:26:11Z</dcterms:created>
  <dcterms:modified xsi:type="dcterms:W3CDTF">2022-03-23T21:14:06Z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fs.IsStoryboard">
    <vt:bool>true</vt:bool>
  </property>
</Properties>
</file>