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44" r:id="rId3"/>
    <p:sldId id="259" r:id="rId4"/>
    <p:sldId id="303" r:id="rId5"/>
    <p:sldId id="304" r:id="rId6"/>
    <p:sldId id="305" r:id="rId7"/>
    <p:sldId id="309" r:id="rId8"/>
    <p:sldId id="327" r:id="rId9"/>
    <p:sldId id="312" r:id="rId10"/>
    <p:sldId id="311" r:id="rId11"/>
    <p:sldId id="313" r:id="rId12"/>
    <p:sldId id="328" r:id="rId13"/>
    <p:sldId id="308" r:id="rId14"/>
    <p:sldId id="315" r:id="rId15"/>
    <p:sldId id="318" r:id="rId16"/>
    <p:sldId id="306" r:id="rId17"/>
    <p:sldId id="319" r:id="rId18"/>
    <p:sldId id="320" r:id="rId19"/>
    <p:sldId id="321" r:id="rId20"/>
    <p:sldId id="322" r:id="rId21"/>
    <p:sldId id="302" r:id="rId22"/>
    <p:sldId id="323" r:id="rId23"/>
    <p:sldId id="307" r:id="rId24"/>
    <p:sldId id="324" r:id="rId25"/>
    <p:sldId id="325" r:id="rId26"/>
    <p:sldId id="326" r:id="rId27"/>
    <p:sldId id="332" r:id="rId28"/>
    <p:sldId id="333" r:id="rId29"/>
    <p:sldId id="334" r:id="rId30"/>
    <p:sldId id="343" r:id="rId31"/>
    <p:sldId id="336" r:id="rId32"/>
    <p:sldId id="337" r:id="rId33"/>
    <p:sldId id="338" r:id="rId34"/>
    <p:sldId id="339" r:id="rId35"/>
    <p:sldId id="340" r:id="rId36"/>
    <p:sldId id="341" r:id="rId37"/>
    <p:sldId id="342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3DEAA"/>
    <a:srgbClr val="BF6818"/>
    <a:srgbClr val="FECF3E"/>
    <a:srgbClr val="F1BB5D"/>
    <a:srgbClr val="F2EFE8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9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C94038-48B8-4568-B2C4-89A0EB11ACC9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9A79C5-AA04-49A8-AA0F-685923C096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5239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C217EA-7492-4C2A-9DF7-EDABD6128C8C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22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В. М. Васнецов «Крещение Руси»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F9A374-F2F3-42DD-8E1F-189B0928165B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8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В. Васнецов «Богатыри»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75EB57-ABBB-4F13-A735-AB0BB7F364FC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1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2DF587-A003-4BA1-A032-4C44EA02E8A9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23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09D31C-E94F-4B3E-972D-5DC7F54C52E9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8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C02AB4-7CF6-47BA-B54A-13F615FF9051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01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D3A455-646A-431A-A901-C12F832678DF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52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Квартальная мечеть в </a:t>
            </a:r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Коломягах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(Парашютная ул., 7)  и внутреннее убранство Соборной мечети.</a:t>
            </a:r>
          </a:p>
          <a:p>
            <a:pPr eaLnBrk="1" hangingPunct="1">
              <a:spcBef>
                <a:spcPct val="0"/>
              </a:spcBef>
              <a:defRPr/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1C8A49-3F4D-4351-8E4A-86B92CAC8D10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31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CD8A8A-83F6-4628-AF79-5D55407382B6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66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DAF93F-7FC4-4F62-A538-453545E06710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16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7C21E0-3DFE-47E4-99F8-C41A7B13C8BC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7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Ступа в Санчи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8D9AEB-A65D-438D-B140-A384D55744B8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47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A06D81-6518-4330-8A7F-270F679B7042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23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6994D8-0518-4E05-89AA-788E5DCFD881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67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7E7B40-4A9A-4332-9F2F-2AC3EC6DA249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78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84AA9A-7D51-444A-B81F-63D7EDF243E1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ED246-0045-42EA-B8CC-37A76F5B9097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71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CA0E5E-85BC-412D-A187-AB156C207D04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96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8FFE4A-7C76-41A3-BB1B-CB0CAEF1E5D7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91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8AD537-21A4-4865-9128-61A83CE8DC73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24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E2E600-5E59-4653-AF9F-8A057B599CD2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1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672BA2-5954-4128-8D45-5E47FE5ECC57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5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Конфуций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63C327-BFD2-4533-8859-0780AD15EA89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11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Чак-чак –  восточное блюдо, представляющее собой изделия из теста с мёдом, относящееся к кухне тюркских народов, особенно в Башкортостане и Татарстане (считается национальным башкирским и татарским традиционным блюдом).</a:t>
            </a: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522714-883A-437C-AC9C-338344908C0F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31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309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6FCDB6-5DD2-44D9-8B10-D147DA53EC2D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46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Троица – один из двенадцати праздников православного календаря, посвященных земной жизни Иисуса Христа и Божией Матери. Празднуется в 50-й день Пасхи в память сошествия Святого Духа на апостолов. 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1CC143-CA97-446F-92A5-4F08C827E69E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77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Во время праздника Хануки зажигаются особые светцы с  восемью фитильками (праздник в память чуда, произошедшего после победы евреев в восстании против иноземного царя Антиоха, некогда властвовавшего в Палестине).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8E16A9-729E-492C-86C5-7D5082BA8148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26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Мандала («круг») - холст или доска с изображёнными на них символическими священными письменами буддизма; символическое изображение мироздания, аналогичное по функциям христианской иконе.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018401-9D02-46DC-952C-E1782949903B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15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Арабеска (итал. arabesco — арабский) —  сложный восточный орнамент, состоящего из бесконечно повторяющихся друг с другом геометрических фигур, узоров, напоминающих животных, растения.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08D450-6167-4C70-90EE-7B9ACB8C39B9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269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Сад камней в Като. Совершенствование духа через созерцание красоты – главная цель создания таких садов в Японии. Согласно синтоистской религии божество нельзя увидеть, его можно только ощутить через созерцание, переживание красоты природы, ритма её жизни.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364538-EE4F-4462-901A-6190519A6883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2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DA7C56-8535-4C48-8FFA-62D9F87F7ED4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4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436B5F-C9EF-4EF1-8ABB-720920DCAD99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2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F140E5-AFA4-453A-B71C-22389F935C28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0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7DC94C-EED1-4905-B0AF-D4F497945992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9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659F91-541E-4C82-A9E0-DF48CEAD44F6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90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Бюст Аристотеля, римская копия Лисиппа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FF4321-65B6-4C49-80EC-87D723316434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2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2A62-252D-40BC-892D-C5505CE1D5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13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B160E-7CFF-4AFB-AA73-353EA3EBC4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984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04DA5-072A-4E57-B954-0FAAFBFF08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773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BB11B-6D2D-4AAB-A949-D6365B30E5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511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934D-34AD-4D1B-89CA-A6A95C04E4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646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0DC7A-B483-46FC-8AD4-503C3B2CFF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544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ECEEE-28BD-417E-BEC7-98016062C5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21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7B81E-B8D1-4623-ABFD-66FB3799D1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17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730D-EDB5-4587-A403-07BE830626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106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EA6EC-8DED-4A61-9826-536F284F78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76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6DD58-C534-4149-9568-1C8065D60A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503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8D3C6-1F0A-44A2-8740-7EF0DE565D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410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F1447-DE02-4A03-98D2-0A3ECC94AF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zan.spb.ru/datsan/3dtour/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35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33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36" Type="http://schemas.openxmlformats.org/officeDocument/2006/relationships/slide" Target="slide37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Relationship Id="rId35" Type="http://schemas.openxmlformats.org/officeDocument/2006/relationships/slide" Target="slide36.xml"/><Relationship Id="rId8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8;&#1043;&#1056;&#1040;%20&#1087;&#1086;%20&#1054;&#1056;&#1050;&#1057;&#1069;\&#1043;&#1080;&#1084;&#1085;%20&#1056;&#1086;&#1089;&#1089;&#1080;&#1080;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thnospb.ru/p6/t43/l81/index.htm#lnk6t43l81" TargetMode="Externa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http://www.ethnospb.ru/p6/t42/l68/index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5;&#1072;&#1089;&#1093;&#1072;&#1083;&#1100;&#1085;&#1099;&#1081;%20&#1082;&#1088;&#1077;&#1089;&#1090;&#1085;&#1099;&#1081;%20&#1093;&#1086;&#1076;.wmv" TargetMode="External"/><Relationship Id="rId5" Type="http://schemas.openxmlformats.org/officeDocument/2006/relationships/hyperlink" Target="http://www.ethnospb.ru/p6/t42/l101/index.htm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://www.ethnospb.ru/p6/t42/l71/index.htm#lnk6t42l71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D:\&#1054;&#1056;&#1050;&#1057;&#1069;.%20%20%20%20&#1059;&#1088;&#1086;&#1082;&#1080;%20&#1080;%20&#1076;&#1088;\&#1059;&#1088;&#1086;&#1082;&#1080;\&#1059;&#1088;&#1086;&#1082;%207\&#1056;&#1086;&#1078;&#1076;&#1077;&#1089;&#1090;&#1074;&#1086;%20&#1061;&#1088;&#1080;&#1089;&#1090;&#1086;&#1074;&#1086;.wmv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8;&#1043;&#1056;&#1040;%20&#1087;&#1086;%20&#1054;&#1056;&#1050;&#1057;&#1069;\&#1057;&#1080;&#1088;&#1090;&#1072;&#1082;&#1080;.mp3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304800" y="914400"/>
            <a:ext cx="8305800" cy="472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b="1" kern="10" dirty="0">
                <a:ln w="11430">
                  <a:solidFill>
                    <a:srgbClr val="FF9933"/>
                  </a:solidFill>
                </a:ln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Викторина </a:t>
            </a:r>
          </a:p>
          <a:p>
            <a:pPr algn="ctr" eaLnBrk="1" hangingPunct="1">
              <a:defRPr/>
            </a:pPr>
            <a:r>
              <a:rPr lang="ru-RU" sz="3600" b="1" kern="10" dirty="0">
                <a:ln w="11430">
                  <a:solidFill>
                    <a:srgbClr val="FF9933"/>
                  </a:solidFill>
                </a:ln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по основам</a:t>
            </a:r>
          </a:p>
          <a:p>
            <a:pPr algn="ctr" eaLnBrk="1" hangingPunct="1">
              <a:defRPr/>
            </a:pPr>
            <a:r>
              <a:rPr lang="ru-RU" sz="3600" b="1" kern="10" dirty="0">
                <a:ln w="11430">
                  <a:solidFill>
                    <a:srgbClr val="FF9933"/>
                  </a:solidFill>
                </a:ln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религиозных культур</a:t>
            </a:r>
          </a:p>
          <a:p>
            <a:pPr algn="ctr" eaLnBrk="1" hangingPunct="1">
              <a:defRPr/>
            </a:pPr>
            <a:r>
              <a:rPr lang="ru-RU" sz="3600" b="1" kern="10" dirty="0">
                <a:ln w="11430">
                  <a:solidFill>
                    <a:srgbClr val="FF9933"/>
                  </a:solidFill>
                </a:ln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и светской этики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70338" y="874713"/>
            <a:ext cx="5181600" cy="3581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является основателем науки, которая рассматривает поступки и отношения между людьми с точки зрения представлений о добре и зле? Как называется эта наука?</a:t>
            </a:r>
          </a:p>
        </p:txBody>
      </p:sp>
      <p:sp>
        <p:nvSpPr>
          <p:cNvPr id="2048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048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4177568" y="3734313"/>
            <a:ext cx="4356832" cy="10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Аристотель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8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826738" y="6291062"/>
            <a:ext cx="1022960" cy="439838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 1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127137" y="6291062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93738"/>
            <a:ext cx="2808288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1742365" y="5469424"/>
            <a:ext cx="3655642" cy="53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этика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960334" y="6291507"/>
            <a:ext cx="955065" cy="439393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44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44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94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44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94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44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94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44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94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44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94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44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94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44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94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99050" y="1724025"/>
            <a:ext cx="3816350" cy="20097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Князь, при котором произошло Крещение Руси</a:t>
            </a:r>
          </a:p>
          <a:p>
            <a:pPr marL="0" indent="0" eaLnBrk="1" hangingPunct="1">
              <a:buFontTx/>
              <a:buNone/>
            </a:pPr>
            <a:endParaRPr lang="ru-RU" altLang="ru-RU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253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981848" y="5468663"/>
            <a:ext cx="5789904" cy="66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Князь Владимир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9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700813" y="62836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566738"/>
            <a:ext cx="3879850" cy="461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2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2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2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2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2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2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85838" y="1222375"/>
            <a:ext cx="7588250" cy="33448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народа, у которого не было бы смелых, мужественных защитников Отечества.                            В Древней Руси это были …………………                                                          Об их подвигах и силе складывались былины.                 Их изображали на своих картинах художники. Назовите этих  былинных героев.</a:t>
            </a:r>
          </a:p>
          <a:p>
            <a:pPr marL="0" indent="0" eaLnBrk="1" hangingPunct="1">
              <a:buFontTx/>
              <a:buNone/>
            </a:pPr>
            <a:endParaRPr lang="ru-RU" altLang="ru-RU" sz="280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458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022350" y="5296008"/>
            <a:ext cx="741961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Богатыри: Илья Муромец,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Добрыня Никитич, Алёша Попович</a:t>
            </a:r>
            <a:endParaRPr lang="ru-RU" sz="5400" kern="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10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700813" y="62836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5838" y="531813"/>
            <a:ext cx="7207250" cy="468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72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72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22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72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22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72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2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72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22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72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22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72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22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672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22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74788" y="1012825"/>
            <a:ext cx="6499225" cy="3657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в далёкой древности люди стали собираться вместе, чтобы молиться своим богам и приносить им жертвы. Иногда для этих целей использовали собранные вместе и поставленные в определённом порядке камни.                                         Как называется самое крупное из таких сооружений и где оно  находится?</a:t>
            </a:r>
          </a:p>
        </p:txBody>
      </p:sp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662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26818" y="5319712"/>
            <a:ext cx="6430180" cy="131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Стоунхендж 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Англии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11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700813" y="62836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5088" y="490538"/>
            <a:ext cx="6284912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28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28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78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28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78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28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78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428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78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28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78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28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78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728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78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32375" y="1476375"/>
            <a:ext cx="3810000" cy="20224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 собраний»                                для совместных молитв и чтения Священного писания у иудеев</a:t>
            </a:r>
          </a:p>
        </p:txBody>
      </p:sp>
      <p:sp>
        <p:nvSpPr>
          <p:cNvPr id="2867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867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5184860" y="4465704"/>
            <a:ext cx="3353815" cy="9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Синагога</a:t>
            </a:r>
            <a:endParaRPr lang="en-US" sz="54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09638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12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06924" y="6378836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114800" y="6339287"/>
            <a:ext cx="1725246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</a:t>
            </a:r>
          </a:p>
        </p:txBody>
      </p:sp>
      <p:pic>
        <p:nvPicPr>
          <p:cNvPr id="42" name="Picture 3" descr="C:\Users\7\Desktop\Иудаизм\Синагога.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595313"/>
            <a:ext cx="3975100" cy="530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C:\Users\7\Desktop\Иудаизм\интерье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1077913"/>
            <a:ext cx="4546600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943600" y="6339287"/>
            <a:ext cx="17526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58988" y="1447800"/>
            <a:ext cx="5268912" cy="16541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религии принадлежит это священное сооружение?</a:t>
            </a:r>
          </a:p>
        </p:txBody>
      </p:sp>
      <p:sp>
        <p:nvSpPr>
          <p:cNvPr id="3072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3072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905000" y="5318125"/>
            <a:ext cx="5422788" cy="71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Буддийский храм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13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316147" y="6302858"/>
            <a:ext cx="18288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626100" y="6302858"/>
            <a:ext cx="18288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</a:t>
            </a:r>
          </a:p>
        </p:txBody>
      </p:sp>
      <p:pic>
        <p:nvPicPr>
          <p:cNvPr id="44" name="Picture 11" descr="C:\Users\7\Desktop\Отголоски китайской культуры в СПб\Дацан\7. Буд. хра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0" y="750888"/>
            <a:ext cx="5513388" cy="413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 descr="D:\СВЕТЛАНА\Света\История СПб 5-9 кл\ГОРОД - МУЗЕЙ 1,2,3\Отголоски китайской культуры в СПб\Дацан\dazan.spb.ru-dugan-09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719138"/>
            <a:ext cx="5867400" cy="439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200873" y="6302858"/>
            <a:ext cx="18288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Путешествие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8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8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88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38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88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38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8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38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88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38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88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38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88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2413" y="1905000"/>
            <a:ext cx="6554787" cy="26082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храм города или монастыря у православных христиан называется……. </a:t>
            </a:r>
          </a:p>
          <a:p>
            <a:pPr marL="0" indent="0" eaLnBrk="1" hangingPunct="1">
              <a:buFontTx/>
              <a:buNone/>
            </a:pPr>
            <a:endParaRPr lang="ru-RU" altLang="ru-RU" sz="280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3277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3001893" y="5569939"/>
            <a:ext cx="326690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Собор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14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945655" y="6293080"/>
            <a:ext cx="1767842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62" t="591" r="559" b="1643"/>
          <a:stretch/>
        </p:blipFill>
        <p:spPr bwMode="auto">
          <a:xfrm>
            <a:off x="1600200" y="609600"/>
            <a:ext cx="61722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D:\СВЕТЛАНА\1. РАБОЧИЕ ПРОГРАММЫ\Основы православной культуры\Уроки\Урок 14\Храм. Иллюстрации\Праздничное Богослужение.jpg"/>
          <p:cNvPicPr>
            <a:picLocks noChangeAspect="1" noChangeArrowheads="1"/>
          </p:cNvPicPr>
          <p:nvPr/>
        </p:nvPicPr>
        <p:blipFill>
          <a:blip r:embed="rId5"/>
          <a:srcRect l="8807" t="1961" r="2222" b="1903"/>
          <a:stretch>
            <a:fillRect/>
          </a:stretch>
        </p:blipFill>
        <p:spPr bwMode="auto">
          <a:xfrm>
            <a:off x="1357313" y="520700"/>
            <a:ext cx="6616700" cy="488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5819371" y="6293418"/>
            <a:ext cx="1767842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5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5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017963" y="2019300"/>
            <a:ext cx="5137150" cy="2743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Молитвенное здание в исламе</a:t>
            </a:r>
          </a:p>
        </p:txBody>
      </p:sp>
      <p:sp>
        <p:nvSpPr>
          <p:cNvPr id="34819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708269" y="2444636"/>
            <a:ext cx="2501449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Мечеть</a:t>
            </a:r>
            <a:endParaRPr lang="en-US" sz="5400" b="1" kern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15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005507" y="6315878"/>
            <a:ext cx="1752601" cy="432384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 </a:t>
            </a:r>
          </a:p>
        </p:txBody>
      </p:sp>
      <p:pic>
        <p:nvPicPr>
          <p:cNvPr id="40" name="Picture 2" descr="C:\Users\7\Desktop\МЕЧЕТЬ\33437fef3971d1b14fda.jpg"/>
          <p:cNvPicPr>
            <a:picLocks noChangeAspect="1" noChangeArrowheads="1"/>
          </p:cNvPicPr>
          <p:nvPr/>
        </p:nvPicPr>
        <p:blipFill>
          <a:blip r:embed="rId4"/>
          <a:srcRect l="24156" t="3355" r="15005" b="6058"/>
          <a:stretch>
            <a:fillRect/>
          </a:stretch>
        </p:blipFill>
        <p:spPr bwMode="auto">
          <a:xfrm>
            <a:off x="4079875" y="696913"/>
            <a:ext cx="3994150" cy="47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C:\Users\7\Desktop\МЕЧЕТЬ\CIMG43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9238" y="568325"/>
            <a:ext cx="4027487" cy="537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867400" y="6315878"/>
            <a:ext cx="1783251" cy="432384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 </a:t>
            </a:r>
          </a:p>
        </p:txBody>
      </p:sp>
      <p:pic>
        <p:nvPicPr>
          <p:cNvPr id="45" name="Picture 2" descr="C:\Users\7\Desktop\МЕЧЕТЬ\bc73470bcf83e25a88bbc8a3f11138ba.jpg"/>
          <p:cNvPicPr>
            <a:picLocks noChangeAspect="1" noChangeArrowheads="1"/>
          </p:cNvPicPr>
          <p:nvPr/>
        </p:nvPicPr>
        <p:blipFill>
          <a:blip r:embed="rId6"/>
          <a:srcRect l="2164" t="3629" b="5659"/>
          <a:stretch>
            <a:fillRect/>
          </a:stretch>
        </p:blipFill>
        <p:spPr bwMode="auto">
          <a:xfrm>
            <a:off x="4030663" y="554038"/>
            <a:ext cx="4198937" cy="560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68363" y="2032000"/>
            <a:ext cx="7383462" cy="2057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латинского «возделывание» - всё, что создано людьми в истории человечества                        </a:t>
            </a:r>
          </a:p>
        </p:txBody>
      </p:sp>
      <p:sp>
        <p:nvSpPr>
          <p:cNvPr id="3686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3686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620535" y="4088801"/>
            <a:ext cx="3934619" cy="81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16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22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2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2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72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22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22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72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2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72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22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72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22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72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27113" y="1997075"/>
            <a:ext cx="7189787" cy="20574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людей, которые передаются от поколения к поколению и бережно сохраняются                            </a:t>
            </a:r>
          </a:p>
        </p:txBody>
      </p:sp>
      <p:sp>
        <p:nvSpPr>
          <p:cNvPr id="3891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3891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789238" y="4267200"/>
            <a:ext cx="4006850" cy="7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Традиции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17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06587" y="5762707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1000" y="228600"/>
          <a:ext cx="8423275" cy="5961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3740"/>
                <a:gridCol w="1079907"/>
                <a:gridCol w="1079907"/>
                <a:gridCol w="1079907"/>
                <a:gridCol w="1079907"/>
                <a:gridCol w="1079907"/>
              </a:tblGrid>
              <a:tr h="560854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1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2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3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4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5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Личности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6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7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8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9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10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Сооружения</a:t>
                      </a:r>
                      <a:r>
                        <a:rPr lang="ru-RU" sz="14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11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12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13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14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15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16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8" action="ppaction://hlinksldjump"/>
                        </a:rPr>
                        <a:t>17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9" action="ppaction://hlinksldjump"/>
                        </a:rPr>
                        <a:t>18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0" action="ppaction://hlinksldjump"/>
                        </a:rPr>
                        <a:t>19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1" action="ppaction://hlinksldjump"/>
                        </a:rPr>
                        <a:t>20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00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Священные книги и святыни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2" action="ppaction://hlinksldjump"/>
                        </a:rPr>
                        <a:t>21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3" action="ppaction://hlinksldjump"/>
                        </a:rPr>
                        <a:t>22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4" action="ppaction://hlinksldjump"/>
                        </a:rPr>
                        <a:t>23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5" action="ppaction://hlinksldjump"/>
                        </a:rPr>
                        <a:t>24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6" action="ppaction://hlinksldjump"/>
                        </a:rPr>
                        <a:t>25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7" action="ppaction://hlinksldjump"/>
                        </a:rPr>
                        <a:t>26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8" action="ppaction://hlinksldjump"/>
                        </a:rPr>
                        <a:t>27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9" action="ppaction://hlinksldjump"/>
                        </a:rPr>
                        <a:t>28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0" action="ppaction://hlinksldjump"/>
                        </a:rPr>
                        <a:t>29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1" action="ppaction://hlinksldjump"/>
                        </a:rPr>
                        <a:t>30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0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Фотозагадки</a:t>
                      </a:r>
                      <a:endParaRPr lang="ru-RU" sz="3200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2" action="ppaction://hlinksldjump"/>
                        </a:rPr>
                        <a:t>31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3" action="ppaction://hlinksldjump"/>
                        </a:rPr>
                        <a:t>32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4" action="ppaction://hlinksldjump"/>
                        </a:rPr>
                        <a:t>33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5" action="ppaction://hlinksldjump"/>
                        </a:rPr>
                        <a:t>34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999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6" action="ppaction://hlinksldjump"/>
                        </a:rPr>
                        <a:t>35</a:t>
                      </a:r>
                      <a:endParaRPr lang="ru-RU" sz="3200" b="1" dirty="0">
                        <a:solidFill>
                          <a:srgbClr val="0099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11300" y="1809750"/>
            <a:ext cx="6426200" cy="17145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чувство в человеке, внутреннее сознание добра и зла  </a:t>
            </a:r>
          </a:p>
        </p:txBody>
      </p:sp>
      <p:sp>
        <p:nvSpPr>
          <p:cNvPr id="4096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4096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992211" y="4038600"/>
            <a:ext cx="3159577" cy="6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Совесть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18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8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8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28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78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28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78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28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78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28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78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28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78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28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78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423988"/>
            <a:ext cx="8534400" cy="2743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Нравственная, жизненная позиция, которая требует от человека совершения бескорыстных поступков ради других людей или ради общих целей (от латинского слова «другой»)  </a:t>
            </a:r>
          </a:p>
        </p:txBody>
      </p:sp>
      <p:sp>
        <p:nvSpPr>
          <p:cNvPr id="4301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4301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884485" y="4042428"/>
            <a:ext cx="5315743" cy="8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Альтруизм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19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3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09700" y="1905000"/>
            <a:ext cx="6629400" cy="2667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любящий свою Родину, свой народ, готовый ради них на жертвы, трудовые и ратные подвиги</a:t>
            </a:r>
          </a:p>
        </p:txBody>
      </p:sp>
      <p:sp>
        <p:nvSpPr>
          <p:cNvPr id="45059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4506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334121" y="5915024"/>
            <a:ext cx="3457079" cy="7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Патриот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20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77200" y="626744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072187" y="6303564"/>
            <a:ext cx="1584326" cy="384969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735013"/>
            <a:ext cx="6675438" cy="500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562100" y="1559888"/>
            <a:ext cx="6324600" cy="62827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Россия – наша Родина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8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28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78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78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28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78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28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78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28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78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28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78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49388" y="1104900"/>
            <a:ext cx="6723062" cy="393541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слово.                                                                                          Священное Писание иудаизма, или </a:t>
            </a:r>
            <a:r>
              <a:rPr lang="ru-RU" altLang="ru-RU" sz="2800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Танах</a:t>
            </a: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составляют:                                                 </a:t>
            </a:r>
            <a:r>
              <a:rPr lang="ru-RU" altLang="ru-RU" sz="2800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Пятикнижие</a:t>
            </a: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800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     </a:t>
            </a:r>
            <a:r>
              <a:rPr lang="ru-RU" altLang="ru-RU" sz="2800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Пророков</a:t>
            </a: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(Небиим)                                 </a:t>
            </a:r>
            <a:r>
              <a:rPr lang="ru-RU" altLang="ru-RU" sz="2800" b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Писаний </a:t>
            </a: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(Кетувим) </a:t>
            </a:r>
          </a:p>
        </p:txBody>
      </p:sp>
      <p:sp>
        <p:nvSpPr>
          <p:cNvPr id="4710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4710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989486" y="5578866"/>
            <a:ext cx="3503389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Тора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21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3" name="Picture 2" descr="C:\Users\7\Desktop\Иудаизм\11.тор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2538" y="938213"/>
            <a:ext cx="6738937" cy="448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9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4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9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4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9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4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9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4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9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4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9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4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9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4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9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98575" y="1582738"/>
            <a:ext cx="6970713" cy="331628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Иудеи считают главной своей святыней город Иерусалим, где ранее находился Иерусалимский храм. Тысячи верующих евреев стекаются к сохранившемуся фрагменту храма, который получил название……..</a:t>
            </a:r>
          </a:p>
        </p:txBody>
      </p:sp>
      <p:sp>
        <p:nvSpPr>
          <p:cNvPr id="4915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4915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349500" y="5573850"/>
            <a:ext cx="4437796" cy="66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Стена плача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6683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22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727580" y="6345238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778500" y="6357664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/>
          <a:srcRect l="80328" t="69377" r="2006" b="7404"/>
          <a:stretch/>
        </p:blipFill>
        <p:spPr>
          <a:xfrm>
            <a:off x="1598613" y="592138"/>
            <a:ext cx="2616200" cy="473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7707065" y="5808347"/>
            <a:ext cx="811941" cy="427354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</a:t>
            </a:r>
          </a:p>
        </p:txBody>
      </p:sp>
      <p:pic>
        <p:nvPicPr>
          <p:cNvPr id="43" name="Picture 2" descr="D:\ШКОЛА\ОРКСЭ\картинки\1_85c72937ae41b9eab528740a162f9e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8575" y="490538"/>
            <a:ext cx="6623050" cy="496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22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72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22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72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22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72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22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72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22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72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22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72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322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339850"/>
            <a:ext cx="8153400" cy="29289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 - это слово в древнем греческом языке –  обычное слово и означает оно «книги».                   Но когда это слово пишется с большой буквы, то в современных языках оно означает одну, священную книгу христиан. Эту Книгу называют «Книга книг» и сама она состоит из 77 книг.</a:t>
            </a:r>
          </a:p>
          <a:p>
            <a:pPr marL="0" indent="0" eaLnBrk="1" hangingPunct="1">
              <a:buFontTx/>
              <a:buNone/>
            </a:pPr>
            <a:endParaRPr lang="ru-RU" altLang="ru-RU" sz="240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5120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742199" y="5540079"/>
            <a:ext cx="4195176" cy="65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Библия 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23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43359" y="6330974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451311" y="6338811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/>
          <a:srcRect l="12489" b="963"/>
          <a:stretch>
            <a:fillRect/>
          </a:stretch>
        </p:blipFill>
        <p:spPr bwMode="auto">
          <a:xfrm>
            <a:off x="1503363" y="730250"/>
            <a:ext cx="6000750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96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46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96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46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96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46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96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46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96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46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96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46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96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46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90600" y="1379538"/>
            <a:ext cx="7467600" cy="23526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раннем этапе христианской истории главным объектом паломничества было место захоронения Иисуса Христа в Иерусалиме.           Над этим местом был сооружён храм, который носит название  ……</a:t>
            </a:r>
          </a:p>
        </p:txBody>
      </p:sp>
      <p:sp>
        <p:nvSpPr>
          <p:cNvPr id="5325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5325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828800" y="5646738"/>
            <a:ext cx="579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Храм Гроба Господня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24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031506" y="6309707"/>
            <a:ext cx="1690587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38" y="638175"/>
            <a:ext cx="7319962" cy="487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 l="-2" t="11111" r="59195" b="34444"/>
          <a:stretch>
            <a:fillRect/>
          </a:stretch>
        </p:blipFill>
        <p:spPr bwMode="auto">
          <a:xfrm>
            <a:off x="2197100" y="612775"/>
            <a:ext cx="2679700" cy="493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5821153" y="6309707"/>
            <a:ext cx="1690587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24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74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24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74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4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74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24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74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24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74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24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74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24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74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51363" y="619125"/>
            <a:ext cx="4584700" cy="29400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Священная книга мусульман (приверженцев ислама) состоит из 114 сур (глав) и около 6600 аятов (стихов). Её название происходит от арабского «чтение вслух», «назидание».</a:t>
            </a:r>
          </a:p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5299" name="WordArt 4"/>
          <p:cNvSpPr>
            <a:spLocks noChangeArrowheads="1" noChangeShapeType="1" noTextEdit="1"/>
          </p:cNvSpPr>
          <p:nvPr/>
        </p:nvSpPr>
        <p:spPr bwMode="auto">
          <a:xfrm>
            <a:off x="1238250" y="5284788"/>
            <a:ext cx="5470525" cy="1379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5530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823114" y="619561"/>
            <a:ext cx="3299624" cy="7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Коран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25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401859" y="620758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0" name="Picture 4" descr="http://www.islamcivil.ru/upload/ico39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875" y="1487488"/>
            <a:ext cx="4267200" cy="283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://www.nvcc.edu/home/lshulman/religions/Islam/qur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213" y="3913188"/>
            <a:ext cx="35941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8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88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38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88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38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88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38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88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38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88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38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88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38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88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438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88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500188"/>
            <a:ext cx="7626350" cy="25082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приходится на 8 июля, когда православная Церковь отмечает память святых благоверных Петра и Февронии Муромских. Символом этого праздника является ромашка. </a:t>
            </a:r>
          </a:p>
        </p:txBody>
      </p:sp>
      <p:sp>
        <p:nvSpPr>
          <p:cNvPr id="5734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5734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429717" y="5489770"/>
            <a:ext cx="6894165" cy="6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Семьи, любви и верности 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26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5" y="822325"/>
            <a:ext cx="7373938" cy="444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18402" r="13304" b="41598"/>
          <a:stretch/>
        </p:blipFill>
        <p:spPr>
          <a:xfrm rot="16200000">
            <a:off x="2737246" y="690566"/>
            <a:ext cx="3669507" cy="4892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92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42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92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42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92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42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92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42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92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42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92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42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92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42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92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16088" y="2286000"/>
            <a:ext cx="5973762" cy="133191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государственный праздник мы отмечаем 12 июня </a:t>
            </a:r>
          </a:p>
        </p:txBody>
      </p:sp>
      <p:sp>
        <p:nvSpPr>
          <p:cNvPr id="5939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59396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123268" y="5467481"/>
            <a:ext cx="4969438" cy="7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День России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27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0" y="600075"/>
            <a:ext cx="6197600" cy="464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Гимн Росс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61134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7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2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7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2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7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2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7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85925" y="1216025"/>
            <a:ext cx="5556250" cy="19970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раньше других возникла одна из мировых религий</a:t>
            </a:r>
          </a:p>
        </p:txBody>
      </p:sp>
      <p:sp>
        <p:nvSpPr>
          <p:cNvPr id="614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14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385359" y="5336053"/>
            <a:ext cx="4511675" cy="72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Индия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00813" y="62836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5" b="7895"/>
          <a:stretch>
            <a:fillRect/>
          </a:stretch>
        </p:blipFill>
        <p:spPr bwMode="auto">
          <a:xfrm>
            <a:off x="1327150" y="838200"/>
            <a:ext cx="6656388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4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4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4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34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84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34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84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34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84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34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84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34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84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34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84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71550" y="1389063"/>
            <a:ext cx="7505700" cy="2819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наступает не ранее 21 января и не позднее 19 февраля. В течение 15 дней этого праздника совершается великий молебен, посвящённый 15 чудесам, которые совершил Будда с целью посрамить тех, кто усомнился в его учении.  </a:t>
            </a:r>
          </a:p>
        </p:txBody>
      </p:sp>
      <p:sp>
        <p:nvSpPr>
          <p:cNvPr id="6144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144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179387" y="5497775"/>
            <a:ext cx="5210858" cy="155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Сагаалган –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Буддийский Новый год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28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8" y="592138"/>
            <a:ext cx="7491412" cy="475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6468032" y="561419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Видеосюжет</a:t>
            </a:r>
            <a:endParaRPr lang="ru-RU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7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2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7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2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7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2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7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2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7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2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7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2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7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62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7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22350" y="1152525"/>
            <a:ext cx="7158038" cy="35845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праздником заканчивается пост священного месяца Рамадан – времени очищения души и совершения добрых дел у мусульман. Праздник длится три дня, все поздравляют друг друга, стараются веселиться, готовят вкусную и обильную пищу, дарят подарки, обмениваются традиционными блюдами с ближайшими соседями, собираются в кругу семьи. В эти дни полагается также помогать нуждающемуся, просить друг у друга прощения за вольные и невольные обиды.  </a:t>
            </a:r>
          </a:p>
        </p:txBody>
      </p:sp>
      <p:sp>
        <p:nvSpPr>
          <p:cNvPr id="6349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349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570964" y="5675343"/>
            <a:ext cx="5259164" cy="5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Ураза-байрам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29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792564" y="6292608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Видеосюжет</a:t>
            </a:r>
            <a:endParaRPr lang="ru-RU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6278"/>
          <a:stretch/>
        </p:blipFill>
        <p:spPr>
          <a:xfrm>
            <a:off x="966788" y="447675"/>
            <a:ext cx="7313612" cy="514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520" name="Прямоугольник 1"/>
          <p:cNvSpPr>
            <a:spLocks noChangeArrowheads="1"/>
          </p:cNvSpPr>
          <p:nvPr/>
        </p:nvSpPr>
        <p:spPr bwMode="auto">
          <a:xfrm>
            <a:off x="1425575" y="695325"/>
            <a:ext cx="138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E3DEAA"/>
                </a:solidFill>
                <a:latin typeface="Times New Roman" panose="02020603050405020304" pitchFamily="18" charset="0"/>
              </a:rPr>
              <a:t>Чак-чак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1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6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1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6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91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6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1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6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11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16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1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26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1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36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1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22500" y="912813"/>
            <a:ext cx="4422775" cy="45434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праздник христиан. К этому празднику верующие готовятся, соблюдая Великий пост. Этот праздник всегда приходится на воскресенье, а богослужение совершается ночью.</a:t>
            </a:r>
          </a:p>
        </p:txBody>
      </p:sp>
      <p:sp>
        <p:nvSpPr>
          <p:cNvPr id="65539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554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197100" y="5908564"/>
            <a:ext cx="4101349" cy="65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Пасха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30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/>
          <a:srcRect t="533"/>
          <a:stretch/>
        </p:blipFill>
        <p:spPr bwMode="auto">
          <a:xfrm>
            <a:off x="2178050" y="490538"/>
            <a:ext cx="4341813" cy="516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7315200" y="5105399"/>
            <a:ext cx="1674813" cy="391575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Видеосюжет</a:t>
            </a: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309338" y="5637338"/>
            <a:ext cx="1680675" cy="382462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Видеосюжет</a:t>
            </a: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974725"/>
            <a:ext cx="8229600" cy="55133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58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758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440211" y="5946399"/>
            <a:ext cx="3900264" cy="54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Икона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31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38" name="Рисунок 37" descr="Троица.-Около-1411,-Андрей-Рублёв,-ГТГ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38" y="636588"/>
            <a:ext cx="4048125" cy="5035550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1219199" y="6010291"/>
            <a:ext cx="5120621" cy="7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День Святой Троицы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560388"/>
            <a:ext cx="7707313" cy="516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6543675" y="58185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539702" y="63460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974725"/>
            <a:ext cx="8229600" cy="55133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963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6963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407554" y="5361431"/>
            <a:ext cx="4328889" cy="76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Семисвечник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32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6965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960438"/>
            <a:ext cx="34226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4908550" y="628376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3" name="Picture 2" descr="http://www.ethnospb.ru/photo/events/252e7885a63302f75f0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900" y="476250"/>
            <a:ext cx="7154863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2483753" y="5438774"/>
            <a:ext cx="4176489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Ханука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559062" y="6283768"/>
            <a:ext cx="1505438" cy="459931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71683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374775" y="5958375"/>
            <a:ext cx="4721225" cy="56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Мандала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33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788" y="884238"/>
            <a:ext cx="448310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6468032" y="6275779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10" t="348" r="923" b="1896"/>
          <a:stretch/>
        </p:blipFill>
        <p:spPr>
          <a:xfrm>
            <a:off x="1100138" y="860425"/>
            <a:ext cx="6907212" cy="457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73731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830611" y="5675343"/>
            <a:ext cx="5259164" cy="5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Арабеска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34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715608" y="6302084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0" name="Picture 2" descr="C:\Users\7\Desktop\МЕЧЕТЬ\7cdc32f7c48e156db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588" y="633413"/>
            <a:ext cx="3671887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3" y="406400"/>
            <a:ext cx="4454525" cy="514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1668463" y="5596972"/>
            <a:ext cx="5835650" cy="75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Соборная мечеть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25860" y="6302084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Сооружение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75779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983011" y="5521256"/>
            <a:ext cx="5259164" cy="5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Сад камней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9144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35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136113" y="6275779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782638"/>
            <a:ext cx="5953125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037013" y="823913"/>
            <a:ext cx="4572000" cy="48371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 древнего мыслителя (около 551-479 до н. э), основателя конфуцианства, учения о создании гармоничного общества, живущего по правилу                   «Не делай человеку того, что не желаешь себе».</a:t>
            </a:r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819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435495" y="4912006"/>
            <a:ext cx="3259515" cy="74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Китай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2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040974" y="6339345"/>
            <a:ext cx="1750226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1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135938" y="6339345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41" name="Picture 2" descr="C:\Users\7\Desktop\Отголоски китайской культуры в СПб\Китайцы в СПб\Конфуц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7450"/>
            <a:ext cx="3428723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7\Desktop\Худож. культура КИТАЯ\img106.jpg"/>
          <p:cNvPicPr>
            <a:picLocks noChangeAspect="1" noChangeArrowheads="1"/>
          </p:cNvPicPr>
          <p:nvPr/>
        </p:nvPicPr>
        <p:blipFill>
          <a:blip r:embed="rId5"/>
          <a:srcRect l="12840" t="9091" r="24284" b="30751"/>
          <a:stretch>
            <a:fillRect/>
          </a:stretch>
        </p:blipFill>
        <p:spPr bwMode="auto">
          <a:xfrm>
            <a:off x="4108450" y="407988"/>
            <a:ext cx="4398963" cy="579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5906287" y="6339345"/>
            <a:ext cx="1750226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566863"/>
            <a:ext cx="80772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городе родился пророк Мухаммад                                и там же находится мусульманская святыня в виде кубической постройки во внутреннем дворе Запретной Мечети - Кааба, в восточный угол которой вмонтирован «камень прощения».</a:t>
            </a:r>
          </a:p>
        </p:txBody>
      </p:sp>
      <p:sp>
        <p:nvSpPr>
          <p:cNvPr id="10243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1024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944389" y="5782804"/>
            <a:ext cx="3297031" cy="75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Мекка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3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036504" y="6233691"/>
            <a:ext cx="811941" cy="427354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181076" y="6253760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pic>
        <p:nvPicPr>
          <p:cNvPr id="42" name="Содержимое 3" descr="00c6gz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50" y="611188"/>
            <a:ext cx="3044825" cy="457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6036504" y="5736629"/>
            <a:ext cx="1817649" cy="427354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Иллюстрации</a:t>
            </a:r>
          </a:p>
        </p:txBody>
      </p:sp>
      <p:sp>
        <p:nvSpPr>
          <p:cNvPr id="45" name="Прямоугольник 44">
            <a:hlinkClick r:id="rId5"/>
          </p:cNvPr>
          <p:cNvSpPr/>
          <p:nvPr/>
        </p:nvSpPr>
        <p:spPr>
          <a:xfrm>
            <a:off x="6937375" y="6227118"/>
            <a:ext cx="1148822" cy="440501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</a:p>
        </p:txBody>
      </p:sp>
      <p:pic>
        <p:nvPicPr>
          <p:cNvPr id="46" name="Содержимое 3" descr="425660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9163" y="1550988"/>
            <a:ext cx="3827462" cy="286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 descr="fd5c93c882d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25" y="1528763"/>
            <a:ext cx="2740025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b="798"/>
          <a:stretch/>
        </p:blipFill>
        <p:spPr>
          <a:xfrm>
            <a:off x="874713" y="477838"/>
            <a:ext cx="7089775" cy="515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D:\СВЕТЛАНА\Света\МИРОВАЯ ХУДОЖЕСТВЕННАЯ КУЛЬТУРА 8 кл\МХК (Искусство 8 кл.) 2012-2013 уч.г\Худож. культура ислам. стран\img207.jpg"/>
          <p:cNvPicPr>
            <a:picLocks noChangeAspect="1" noChangeArrowheads="1"/>
          </p:cNvPicPr>
          <p:nvPr/>
        </p:nvPicPr>
        <p:blipFill>
          <a:blip r:embed="rId9"/>
          <a:srcRect l="77722" t="20253" r="4059" b="59395"/>
          <a:stretch>
            <a:fillRect/>
          </a:stretch>
        </p:blipFill>
        <p:spPr bwMode="auto">
          <a:xfrm>
            <a:off x="4986338" y="746125"/>
            <a:ext cx="2913062" cy="447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28750" y="1066800"/>
            <a:ext cx="6894513" cy="6096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Христианство возникло в первые века нашей эры в одном из восточных районов Римской империи в Палестине.</a:t>
            </a:r>
          </a:p>
          <a:p>
            <a:pPr marL="0" indent="0" eaLnBrk="1" hangingPunct="1">
              <a:buFontTx/>
              <a:buNone/>
            </a:pPr>
            <a:r>
              <a:rPr lang="ru-RU" altLang="ru-RU" sz="28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городе Палестины родился Иисус Христос?</a:t>
            </a:r>
          </a:p>
        </p:txBody>
      </p:sp>
      <p:sp>
        <p:nvSpPr>
          <p:cNvPr id="12291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12292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174750" y="5931587"/>
            <a:ext cx="3758956" cy="78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Вифлеем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4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285162" y="6240264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075909" y="6240264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r="342" b="3937"/>
          <a:stretch>
            <a:fillRect/>
          </a:stretch>
        </p:blipFill>
        <p:spPr bwMode="auto">
          <a:xfrm>
            <a:off x="1449388" y="668338"/>
            <a:ext cx="660717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6662126" y="6244575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Видеосюжет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24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24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74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24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74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24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74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24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74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24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74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24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74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24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74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43063" y="1319213"/>
            <a:ext cx="6586537" cy="41179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altLang="ru-RU" sz="2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стране Древнего мира люди почитали множество богов, каждый из которых имел свою «специализацию». Все вместе эти боги назывались пантеоном. Среди них были: Зевс, Афина, Гермес, Аполлон …</a:t>
            </a:r>
          </a:p>
          <a:p>
            <a:pPr eaLnBrk="1" hangingPunct="1">
              <a:defRPr/>
            </a:pPr>
            <a:endParaRPr lang="ru-RU" altLang="ru-RU" sz="28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1434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667000" y="5377004"/>
            <a:ext cx="4114799" cy="62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Греция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5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700813" y="6283606"/>
            <a:ext cx="1524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</a:t>
            </a:r>
          </a:p>
        </p:txBody>
      </p:sp>
      <p:pic>
        <p:nvPicPr>
          <p:cNvPr id="2" name="Сирта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6207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12357195168cc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/>
          <a:stretch>
            <a:fillRect/>
          </a:stretch>
        </p:blipFill>
        <p:spPr bwMode="auto">
          <a:xfrm>
            <a:off x="1577975" y="641350"/>
            <a:ext cx="6037263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1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52513" y="1579563"/>
            <a:ext cx="7123112" cy="473233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преданию, в давние времена в семье правителя небольшого государства родился мальчик, которого назвали Сиддхартха Гаутама. Он стал основателем одной из мировых религий. Его называют Буддой, что значит ...</a:t>
            </a:r>
          </a:p>
        </p:txBody>
      </p:sp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16388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2098474" y="5293056"/>
            <a:ext cx="507523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Просветлённый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6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486400" y="6281084"/>
            <a:ext cx="1738413" cy="429932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Иллюстрация </a:t>
            </a:r>
          </a:p>
        </p:txBody>
      </p:sp>
      <p:pic>
        <p:nvPicPr>
          <p:cNvPr id="40" name="Picture 2" descr="D:\СВЕТЛАНА\Света\История СПб 5-9 кл\ГОРОД - МУЗЕЙ 1,2,3\Отголоски китайской культуры в СПб\Дацан\dazan.spb.ru-dugan-26[1].jpg"/>
          <p:cNvPicPr>
            <a:picLocks noChangeAspect="1" noChangeArrowheads="1"/>
          </p:cNvPicPr>
          <p:nvPr/>
        </p:nvPicPr>
        <p:blipFill rotWithShape="1">
          <a:blip r:embed="rId4"/>
          <a:srcRect b="20073"/>
          <a:stretch/>
        </p:blipFill>
        <p:spPr bwMode="auto">
          <a:xfrm>
            <a:off x="2390775" y="527050"/>
            <a:ext cx="4362450" cy="459581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16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16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66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16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6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16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66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16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66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16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66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16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66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16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66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171" grpId="0" build="p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46313" y="911225"/>
            <a:ext cx="6010275" cy="4216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Библия рассказывает, что три с лишним тысячи лет назад этот пророк поднялся на гору Синай для того, чтобы там встретить Бога и получить от Него заповеди – нравственные законы для людей.                   Как звали этого пророка и сколько заповедей было начертано на двух каменных скрижалях (плитах)?</a:t>
            </a:r>
          </a:p>
        </p:txBody>
      </p:sp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1069975" y="5334000"/>
            <a:ext cx="5470525" cy="1379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18436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0"/>
            <a:ext cx="609600" cy="533400"/>
          </a:xfrm>
          <a:prstGeom prst="actionButtonReturn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57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22350" y="1588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00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971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789238" y="1588"/>
            <a:ext cx="304800" cy="30321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3528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970338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5720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1816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91200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40475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937375" y="-14288"/>
            <a:ext cx="304800" cy="304801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504113" y="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8077200" y="-12700"/>
            <a:ext cx="304800" cy="3048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1476148" y="5334000"/>
            <a:ext cx="3705452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Моисей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 заповедей</a:t>
            </a:r>
            <a:endParaRPr lang="ru-RU" sz="5400" kern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6134100"/>
            <a:ext cx="762000" cy="7239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9966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№ 7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806924" y="6291062"/>
            <a:ext cx="796924" cy="45720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700812" y="6283606"/>
            <a:ext cx="1614387" cy="464656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Иллюстрации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6288" y="630238"/>
            <a:ext cx="6056312" cy="446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725" y="2743200"/>
            <a:ext cx="3130550" cy="23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52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52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2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2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2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452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2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52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52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702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752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1339</Words>
  <Application>Microsoft Office PowerPoint</Application>
  <PresentationFormat>Экран (4:3)</PresentationFormat>
  <Paragraphs>293</Paragraphs>
  <Slides>37</Slides>
  <Notes>36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Times New Roman</vt:lpstr>
      <vt:lpstr>Arial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</dc:creator>
  <cp:lastModifiedBy>Armand Van Shader</cp:lastModifiedBy>
  <cp:revision>208</cp:revision>
  <cp:lastPrinted>1601-01-01T00:00:00Z</cp:lastPrinted>
  <dcterms:created xsi:type="dcterms:W3CDTF">1601-01-01T00:00:00Z</dcterms:created>
  <dcterms:modified xsi:type="dcterms:W3CDTF">2015-06-08T08:48:38Z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