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5" r:id="rId4"/>
    <p:sldId id="267" r:id="rId5"/>
    <p:sldId id="271" r:id="rId6"/>
    <p:sldId id="259" r:id="rId7"/>
    <p:sldId id="264" r:id="rId8"/>
    <p:sldId id="268" r:id="rId9"/>
    <p:sldId id="261" r:id="rId10"/>
    <p:sldId id="272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AA6"/>
    <a:srgbClr val="1B14AC"/>
    <a:srgbClr val="0060A8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berega.spb.ru/org/115-807/folde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2075846-3b5d393ed73cc96efb0f6eee906bfa8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3048000" cy="29718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0" y="457200"/>
            <a:ext cx="6477000" cy="161607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Государственное</a:t>
            </a: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бюджетное общеобразовательное учреждение</a:t>
            </a:r>
            <a:r>
              <a:rPr lang="ru-RU" sz="4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429000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лицей № 329</a:t>
            </a:r>
            <a:b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</a:b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Невского района</a:t>
            </a:r>
          </a:p>
          <a:p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Санкт - Петербурга</a:t>
            </a:r>
          </a:p>
        </p:txBody>
      </p:sp>
      <p:pic>
        <p:nvPicPr>
          <p:cNvPr id="5134" name="Picture 2" descr="эмбле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24844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6165304"/>
            <a:ext cx="235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05   февраля 2015 г.</a:t>
            </a:r>
            <a:endParaRPr lang="ru-RU" sz="2000" b="1" dirty="0"/>
          </a:p>
        </p:txBody>
      </p:sp>
    </p:spTree>
    <p:custDataLst>
      <p:tags r:id="rId1"/>
    </p:custDataLst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ИКТ – технологии позволили сделать сотрудничество между участниками образовательного процесса  более  эффективным. Принцип «одного окна» делает информацию с сайта доступной и для родителей и для учеников, позволяет  вести  работу над  школьными проектами интерактивно и в удалённом доступе.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2506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«Мой город</a:t>
            </a:r>
            <a:r>
              <a:rPr lang="ru-RU" b="1" dirty="0" smtClean="0"/>
              <a:t>»</a:t>
            </a:r>
          </a:p>
          <a:p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4104455" cy="24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1556792"/>
            <a:ext cx="364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Проект «Дискуссионный клуб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383430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4032448" cy="26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495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/>
              <a:t>Научно-исследовательская конференция </a:t>
            </a:r>
          </a:p>
          <a:p>
            <a:pPr algn="ctr"/>
            <a:r>
              <a:rPr lang="ru-RU" sz="2000" b="1" dirty="0" smtClean="0"/>
              <a:t>«Будущее – это МЫ!»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32656"/>
            <a:ext cx="305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Проект «Учебная фирма»</a:t>
            </a:r>
            <a:endParaRPr lang="ru-RU" sz="2000" b="1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7"/>
            <a:ext cx="3960440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9"/>
            <a:ext cx="3834309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378904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Проект «Путешествие в мир книги»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Desktop\ОЭД\РАБОТА ОЭР 2014-2015\семинар\фотографии\Лист обратной связи 4.jpe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2880320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 Опыт  по использованию  информационной среды для оживления воспитательной работы в лицее вызвал интерес у  присутствующих. Это подтвердили оживлённое обсуждение темы  в рамках круглого стола и  отзывы коллег.</a:t>
            </a:r>
            <a:endParaRPr lang="ru-RU" sz="2000" dirty="0"/>
          </a:p>
        </p:txBody>
      </p:sp>
      <p:pic>
        <p:nvPicPr>
          <p:cNvPr id="3" name="Picture 2" descr="C:\Users\ASUS\Desktop\ОЭД\РАБОТА ОЭР 2014-2015\семинар\фотографии\Лист обратной связи 2.jpe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240360" cy="2780928"/>
          </a:xfrm>
          <a:prstGeom prst="rect">
            <a:avLst/>
          </a:prstGeom>
          <a:noFill/>
        </p:spPr>
      </p:pic>
      <p:pic>
        <p:nvPicPr>
          <p:cNvPr id="1027" name="Picture 3" descr="C:\Users\ASUS\Desktop\ОЭД\РАБОТА ОЭР 2014-2015\семинар\фотографии\Лист обратной связи 5.jpe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77680"/>
            <a:ext cx="3142071" cy="2880320"/>
          </a:xfrm>
          <a:prstGeom prst="rect">
            <a:avLst/>
          </a:prstGeom>
          <a:noFill/>
        </p:spPr>
      </p:pic>
      <p:pic>
        <p:nvPicPr>
          <p:cNvPr id="1028" name="Picture 4" descr="C:\Users\ASUS\Desktop\ОЭД\РАБОТА ОЭР 2014-2015\семинар\фотографии\Лист обратной связи 6.jpe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6"/>
            <a:ext cx="3024336" cy="2664296"/>
          </a:xfrm>
          <a:prstGeom prst="rect">
            <a:avLst/>
          </a:prstGeom>
          <a:noFill/>
        </p:spPr>
      </p:pic>
      <p:pic>
        <p:nvPicPr>
          <p:cNvPr id="8" name="Picture 2" descr="C:\Users\ASUS\Desktop\ОЭД\РАБОТА ОЭР 2014-2015\семинар\фотографии\329. Семинар 05.02.1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700808"/>
            <a:ext cx="3350787" cy="1920871"/>
          </a:xfrm>
          <a:prstGeom prst="rect">
            <a:avLst/>
          </a:prstGeom>
          <a:noFill/>
        </p:spPr>
      </p:pic>
      <p:pic>
        <p:nvPicPr>
          <p:cNvPr id="9" name="Picture 4" descr="C:\Users\ASUS\Desktop\ОЭД\РАБОТА ОЭР 2014-2015\семинар\фотографии\329. Семинар 05.02.15 (2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933056"/>
            <a:ext cx="410445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эмбл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551153" cy="13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59832" y="5805264"/>
            <a:ext cx="287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05  февраля 2015 г.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728192" cy="13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varono.spb.ru/templates/neva_new/images/logo_s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2520280" cy="9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1492042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Городской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научно-практический  семинар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руководителей ОЭП,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заместителей директоров ОУ, ДОУ, УДО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28498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Организация интерактивного взаимодействия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между</a:t>
            </a:r>
            <a:endParaRPr lang="ru-RU" sz="2400" b="1" dirty="0" smtClean="0">
              <a:solidFill>
                <a:srgbClr val="1B14AC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субъектами образовательного процесса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B14AC"/>
                </a:solidFill>
              </a:rPr>
              <a:t>(педагоги - учащиеся - родители)</a:t>
            </a:r>
            <a:endParaRPr lang="ru-RU" sz="2400" b="1" dirty="0" smtClean="0">
              <a:solidFill>
                <a:srgbClr val="1B14AC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с помощью информационных и телекоммуникационных технологий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84784"/>
          <a:ext cx="7920880" cy="5103707"/>
        </p:xfrm>
        <a:graphic>
          <a:graphicData uri="http://schemas.openxmlformats.org/drawingml/2006/table">
            <a:tbl>
              <a:tblPr/>
              <a:tblGrid>
                <a:gridCol w="1664194"/>
                <a:gridCol w="6256686"/>
              </a:tblGrid>
              <a:tr h="188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15:00 – 15:30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Встреча гостей.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Регистрация участников семинара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15:30 – 15:40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Открытие семинара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Г.И.Осипенко, заместитель директора ИМЦ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Невского района по инновационной деятельности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15:40 – 15:50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Н.В.Рязанова, и.о. директора лицея № 329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, 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«Создание условий эффективного взаимодействия всех субъектов образовательного процесса»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15:50  -  16:00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Е.С.Цивина, заведующая ОЭП лицея № 329,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«Организация интерактивного взаимодействия между субъектами образовательного процесса с помощью информационных и телекоммуникационных технологий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» 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16:00 – 16:10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Е.Ю.Висицкая, учитель начальных классов ГБОУ лицея № 329 Невского района СПб,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Презентация интерактивного проекта «»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16:10 – 16:30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Д.П. Златоумов, учитель  истории и обществознания;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С.Д. Фролова, учитель русского языка и литературы   ГБОУ лицея № 329Невского района СПб</a:t>
                      </a:r>
                      <a:endParaRPr lang="ru-RU" sz="110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Презентация интерактивной технологии «Дискуссионный клуб»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16:30 – 16:50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Круглый стол (обмен мнениями, дискуссия):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Представители ОУ- партнеров: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Сычева А.С., учитель рус. яз. и литературы ГБС(К)ОУ №5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Адмиралтейского района СПб.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«Использование социальных сетей и Интернета в работе с учениками и их родителями»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1100" i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Корпусенко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Ю.В. , педагог-психолог  ГБС(К)ОУ №5 Адмиралтейского района СПб;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-«Интерактивное взаимодействие с международными партнерами школы в рамках УВП»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Артемова О.В., зам. директора по ОЭР ГБОУ СОШ № 312 Фрунзенского района СПб;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-«Электронный документооборот как фактор повышения качества образовательного процесса»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ru-RU" sz="1100" i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Стогова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Е.Н., зам. директора во УВР ГБОУ СОШ № 449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Выборгского района СПБ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16:50 -  17:00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Подведение итогов семинара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Сизова М.Б., к.п.н., Заслуженный учитель РФ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«Современные технологии расширения и развития образовательно-воспитательной среды учреждения» 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5656" y="18864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Программа</a:t>
            </a:r>
            <a:endParaRPr lang="ru-RU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Городского научно-практического семинара</a:t>
            </a:r>
            <a:r>
              <a:rPr lang="ru-RU" i="1" dirty="0" smtClean="0"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для руководителей ОЭП, </a:t>
            </a:r>
            <a:endParaRPr lang="ru-RU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заместителей директоров ОУ, ДОУ, УДО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В работе семинара  принимали участие  коллеги из:</a:t>
            </a:r>
            <a:br>
              <a:rPr lang="ru-RU" sz="2700" b="1" dirty="0" smtClean="0"/>
            </a:br>
            <a:r>
              <a:rPr lang="ru-RU" sz="2700" b="1" dirty="0" smtClean="0"/>
              <a:t>Невского, Фрунзенского, Адмиралтейского, Выборгского  районов Санкт –Петербурга.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2531" name="Picture 3" descr="C:\Users\ASUS\Desktop\ОЭД\РАБОТА ОЭР 2014-2015\семинар\фотографии\329. Семинар 05.02.15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11404" cy="2376263"/>
          </a:xfrm>
          <a:prstGeom prst="rect">
            <a:avLst/>
          </a:prstGeom>
          <a:noFill/>
        </p:spPr>
      </p:pic>
      <p:pic>
        <p:nvPicPr>
          <p:cNvPr id="22533" name="Picture 5" descr="C:\Users\ASUS\Desktop\ОЭД\РАБОТА ОЭР 2014-2015\семинар\фотографии\329. Семинар 05.02.15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303638" cy="2592288"/>
          </a:xfrm>
          <a:prstGeom prst="rect">
            <a:avLst/>
          </a:prstGeom>
          <a:noFill/>
        </p:spPr>
      </p:pic>
      <p:pic>
        <p:nvPicPr>
          <p:cNvPr id="2050" name="Picture 2" descr="C:\Users\ASUS\Desktop\ОЭД\РАБОТА ОЭР 2014-2015\семинар\фотографии\329. Семинар 05.02.1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834432" cy="2592288"/>
          </a:xfrm>
          <a:prstGeom prst="rect">
            <a:avLst/>
          </a:prstGeom>
          <a:noFill/>
        </p:spPr>
      </p:pic>
      <p:pic>
        <p:nvPicPr>
          <p:cNvPr id="2051" name="Picture 3" descr="F:\329. Семинар 05.02.15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3799582" cy="234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584176"/>
          </a:xfrm>
        </p:spPr>
        <p:txBody>
          <a:bodyPr>
            <a:normAutofit fontScale="90000"/>
          </a:bodyPr>
          <a:lstStyle/>
          <a:p>
            <a:pPr lvl="0" algn="just" fontAlgn="base">
              <a:spcAft>
                <a:spcPct val="0"/>
              </a:spcAft>
            </a:pPr>
            <a:r>
              <a:rPr lang="ru-RU" sz="2200" dirty="0" smtClean="0"/>
              <a:t>       Участники рабочей  группы по опытно – экспериментальной  работе </a:t>
            </a:r>
            <a:br>
              <a:rPr lang="ru-RU" sz="2200" dirty="0" smtClean="0"/>
            </a:br>
            <a:r>
              <a:rPr lang="ru-RU" sz="2200" dirty="0" smtClean="0"/>
              <a:t>ГБОУ лицея № 329 поделились своими наработками по теме «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Организация интерактивного взаимодействия между субъектами образовательного процесса </a:t>
            </a:r>
            <a:r>
              <a:rPr lang="ru-RU" sz="2200" dirty="0" smtClean="0"/>
              <a:t>с 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помощью информационных и телекоммуникационных технологий».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F:\329. Семинар 05.02.15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952328" cy="1967996"/>
          </a:xfrm>
          <a:prstGeom prst="rect">
            <a:avLst/>
          </a:prstGeom>
          <a:noFill/>
        </p:spPr>
      </p:pic>
      <p:pic>
        <p:nvPicPr>
          <p:cNvPr id="3075" name="Picture 3" descr="F:\329. Семинар 05.02.15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808312" cy="1816943"/>
          </a:xfrm>
          <a:prstGeom prst="rect">
            <a:avLst/>
          </a:prstGeom>
          <a:noFill/>
        </p:spPr>
      </p:pic>
      <p:pic>
        <p:nvPicPr>
          <p:cNvPr id="3076" name="Picture 4" descr="F:\329. Семинар 05.02.15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772247" cy="1847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501008"/>
            <a:ext cx="43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И.о. директора лицея № 329 Рязанова Н.В.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45024"/>
            <a:ext cx="442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Заведующая ОЭР площадкой лицея № 329 </a:t>
            </a:r>
          </a:p>
          <a:p>
            <a:pPr algn="ctr"/>
            <a:r>
              <a:rPr lang="ru-RU" dirty="0" smtClean="0"/>
              <a:t>Цивина Е.С.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492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Куратор </a:t>
            </a:r>
            <a:r>
              <a:rPr lang="ru-RU" dirty="0" smtClean="0"/>
              <a:t>и ведущий дискуссионного клуба лицея № 329 Златоумов Д.П.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7" y="4221089"/>
            <a:ext cx="324036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63480" y="62116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Куратор </a:t>
            </a:r>
            <a:r>
              <a:rPr lang="ru-RU" dirty="0" smtClean="0"/>
              <a:t>проекта «Мой город»</a:t>
            </a:r>
          </a:p>
          <a:p>
            <a:pPr algn="ctr"/>
            <a:r>
              <a:rPr lang="ru-RU" dirty="0" smtClean="0"/>
              <a:t> в лицее </a:t>
            </a:r>
            <a:r>
              <a:rPr lang="ru-RU" dirty="0" smtClean="0"/>
              <a:t>№ 329 </a:t>
            </a:r>
            <a:r>
              <a:rPr lang="ru-RU" dirty="0" smtClean="0"/>
              <a:t>Висицкая Е.Ю.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7030A0"/>
                </a:solidFill>
              </a:rPr>
              <a:t>В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заимодействие между субъектами</a:t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 образовательного процесса продиктовано следующими потребностями: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589640" cy="38884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8000" b="1" dirty="0" smtClean="0"/>
              <a:t>повышение </a:t>
            </a:r>
            <a:r>
              <a:rPr lang="ru-RU" sz="8000" b="1" dirty="0"/>
              <a:t>педагогической культуры родителей через актуализацию широкого спектра возможностей для общения  (с помощью ИКТ</a:t>
            </a:r>
            <a:r>
              <a:rPr lang="ru-RU" sz="8000" b="1" dirty="0" smtClean="0"/>
              <a:t>);</a:t>
            </a:r>
          </a:p>
          <a:p>
            <a:pPr lvl="0" algn="just">
              <a:lnSpc>
                <a:spcPct val="120000"/>
              </a:lnSpc>
              <a:buNone/>
            </a:pPr>
            <a:endParaRPr lang="ru-RU" sz="8000" b="1" dirty="0" smtClean="0"/>
          </a:p>
          <a:p>
            <a:pPr lvl="0" algn="just">
              <a:lnSpc>
                <a:spcPct val="120000"/>
              </a:lnSpc>
            </a:pPr>
            <a:r>
              <a:rPr lang="ru-RU" sz="8000" b="1" dirty="0" smtClean="0"/>
              <a:t>развитие системы </a:t>
            </a:r>
            <a:r>
              <a:rPr lang="ru-RU" sz="8000" b="1" dirty="0"/>
              <a:t>сотрудничества с семьей в интересах ребёнка через получение субъектами образовательного процесса актуальной личностно значимой информации</a:t>
            </a:r>
            <a:r>
              <a:rPr lang="ru-RU" sz="8000" b="1" dirty="0" smtClean="0"/>
              <a:t>;</a:t>
            </a:r>
          </a:p>
          <a:p>
            <a:pPr lvl="0" algn="just">
              <a:lnSpc>
                <a:spcPct val="120000"/>
              </a:lnSpc>
              <a:buNone/>
            </a:pPr>
            <a:endParaRPr lang="ru-RU" sz="8000" b="1" dirty="0"/>
          </a:p>
          <a:p>
            <a:pPr lvl="0" algn="just">
              <a:lnSpc>
                <a:spcPct val="120000"/>
              </a:lnSpc>
            </a:pPr>
            <a:r>
              <a:rPr lang="ru-RU" sz="8000" b="1" dirty="0"/>
              <a:t>формирование общих подходов к воспитанию и выработка близких по сути требований  к уровню воспитанности ребёнка для расширения возможностей его личностного </a:t>
            </a:r>
            <a:r>
              <a:rPr lang="ru-RU" sz="8000" b="1" dirty="0" smtClean="0"/>
              <a:t>развития</a:t>
            </a:r>
            <a:r>
              <a:rPr lang="ru-RU" sz="8000" b="1" dirty="0"/>
              <a:t>;</a:t>
            </a:r>
            <a:endParaRPr lang="ru-RU" sz="8000" b="1" dirty="0" smtClean="0"/>
          </a:p>
          <a:p>
            <a:pPr lvl="0" algn="just">
              <a:lnSpc>
                <a:spcPct val="120000"/>
              </a:lnSpc>
              <a:buNone/>
            </a:pPr>
            <a:endParaRPr lang="ru-RU" sz="8000" b="1" dirty="0"/>
          </a:p>
          <a:p>
            <a:pPr lvl="0" algn="just">
              <a:lnSpc>
                <a:spcPct val="120000"/>
              </a:lnSpc>
            </a:pPr>
            <a:r>
              <a:rPr lang="ru-RU" sz="8000" b="1" dirty="0"/>
              <a:t>улучшение качества оказываемых образовательных услуг.</a:t>
            </a:r>
          </a:p>
          <a:p>
            <a:endParaRPr lang="ru-RU" dirty="0"/>
          </a:p>
        </p:txBody>
      </p:sp>
      <p:pic>
        <p:nvPicPr>
          <p:cNvPr id="4" name="Picture 2" descr="эмбл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5681" cy="16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5979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Концепция ОЭР</a:t>
            </a:r>
          </a:p>
          <a:p>
            <a:pPr algn="just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   </a:t>
            </a:r>
            <a:r>
              <a:rPr lang="ru-RU" sz="2800" b="1" dirty="0" smtClean="0"/>
              <a:t>строится на взаимодействии между субъектами образовательного процесса (педагоги - учащиеся - родители) </a:t>
            </a: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 помощью информационных и телекоммуникационных технологий </a:t>
            </a:r>
            <a:r>
              <a:rPr lang="ru-RU" sz="2800" b="1" dirty="0" smtClean="0"/>
              <a:t>с целью  расширения воспитательной  среды, что вскрывает потенциальные резервы целенаправленного формирования личности.</a:t>
            </a:r>
            <a:endParaRPr lang="ru-RU" sz="2800" dirty="0"/>
          </a:p>
        </p:txBody>
      </p:sp>
      <p:pic>
        <p:nvPicPr>
          <p:cNvPr id="4" name="Picture 2" descr="эмбл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88232" cy="18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      </a:t>
            </a:r>
            <a:r>
              <a:rPr lang="ru-RU" sz="2200" dirty="0" smtClean="0"/>
              <a:t>Для взаимодействии между субъектами образовательного процесса в лицее № 329 создано информационный модуль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dirty="0" smtClean="0"/>
              <a:t>«Школа дистанционного развития». </a:t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dirty="0" smtClean="0"/>
              <a:t>В него легко попасть  с  главной страницы официального сайта  лицея  </a:t>
            </a:r>
            <a:r>
              <a:rPr lang="en-US" sz="2200" b="1" dirty="0" smtClean="0">
                <a:solidFill>
                  <a:srgbClr val="381AA6"/>
                </a:solidFill>
              </a:rPr>
              <a:t>http://www.school329.spb.ru</a:t>
            </a:r>
            <a:r>
              <a:rPr lang="en-US" sz="2200" b="1" dirty="0" smtClean="0"/>
              <a:t>/</a:t>
            </a:r>
            <a:r>
              <a:rPr lang="ru-RU" sz="22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0444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 rot="577633">
            <a:off x="5544655" y="2350897"/>
            <a:ext cx="2736304" cy="1528688"/>
          </a:xfrm>
          <a:prstGeom prst="wedgeRoundRectCallout">
            <a:avLst>
              <a:gd name="adj1" fmla="val -133324"/>
              <a:gd name="adj2" fmla="val 87732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Школа дистанционного развития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   На  сайте </a:t>
            </a:r>
            <a:r>
              <a:rPr lang="ru-RU" sz="2200" b="1" dirty="0" smtClean="0"/>
              <a:t>«Дистанционной школы развития» </a:t>
            </a:r>
            <a:r>
              <a:rPr lang="ru-RU" sz="2000" dirty="0" smtClean="0"/>
              <a:t>представлены  основные  направления воспитательной работы лицея.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3285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7.1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633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общеобразовательное учреждение </vt:lpstr>
      <vt:lpstr>Слайд 2</vt:lpstr>
      <vt:lpstr>Слайд 3</vt:lpstr>
      <vt:lpstr>       В работе семинара  принимали участие  коллеги из: Невского, Фрунзенского, Адмиралтейского, Выборгского  районов Санкт –Петербурга. </vt:lpstr>
      <vt:lpstr>       Участники рабочей  группы по опытно – экспериментальной  работе  ГБОУ лицея № 329 поделились своими наработками по теме «Организация интерактивного взаимодействия между субъектами образовательного процесса с помощью информационных и телекоммуникационных технологий». </vt:lpstr>
      <vt:lpstr>  Взаимодействие между субъектами  образовательного процесса продиктовано следующими потребностями:  </vt:lpstr>
      <vt:lpstr>Слайд 7</vt:lpstr>
      <vt:lpstr>       Для взаимодействии между субъектами образовательного процесса в лицее № 329 создано информационный модуль  «Школа дистанционного развития».   В него легко попасть  с  главной страницы официального сайта  лицея  http://www.school329.spb.ru/. </vt:lpstr>
      <vt:lpstr>       На  сайте «Дистанционной школы развития» представлены  основные  направления воспитательной работы лицея. </vt:lpstr>
      <vt:lpstr>ИКТ – технологии позволили сделать сотрудничество между участниками образовательного процесса  более  эффективным. Принцип «одного окна» делает информацию с сайта доступной и для родителей и для учеников, позволяет  вести  работу над  школьными проектами интерактивно и в удалённом доступе.  </vt:lpstr>
      <vt:lpstr>Слайд 11</vt:lpstr>
      <vt:lpstr>      Опыт  по использованию  информационной среды для оживления воспитательной работы в лицее вызвал интерес у  присутствующих. Это подтвердили оживлённое обсуждение темы  в рамках круглого стола и  отзывы коллег.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интерактивного взаимодействия между субъектами образовательного процесса (педагоги - учащиеся - родители)  с помощью информационных и телекоммуникационных технологий.</dc:title>
  <dc:creator>ASUS</dc:creator>
  <cp:lastModifiedBy>ASUS</cp:lastModifiedBy>
  <cp:revision>48</cp:revision>
  <dcterms:created xsi:type="dcterms:W3CDTF">2015-02-01T12:15:10Z</dcterms:created>
  <dcterms:modified xsi:type="dcterms:W3CDTF">2015-05-16T05:48:30Z</dcterms:modified>
</cp:coreProperties>
</file>